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8" r:id="rId2"/>
    <p:sldId id="274" r:id="rId3"/>
    <p:sldId id="275" r:id="rId4"/>
    <p:sldId id="278" r:id="rId5"/>
    <p:sldId id="279" r:id="rId6"/>
    <p:sldId id="281" r:id="rId7"/>
    <p:sldId id="283" r:id="rId8"/>
    <p:sldId id="286" r:id="rId9"/>
    <p:sldId id="288" r:id="rId10"/>
    <p:sldId id="289" r:id="rId11"/>
    <p:sldId id="299" r:id="rId12"/>
    <p:sldId id="301" r:id="rId13"/>
    <p:sldId id="300" r:id="rId14"/>
    <p:sldId id="302" r:id="rId15"/>
    <p:sldId id="303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6FF"/>
    <a:srgbClr val="56C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710F7-98EE-46BC-B1DA-D95BE20CC4C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AEA6000-FC7E-4D42-AAC2-A74DDA663163}">
      <dgm:prSet phldrT="[文字]" custT="1"/>
      <dgm:spPr/>
      <dgm:t>
        <a:bodyPr/>
        <a:lstStyle/>
        <a:p>
          <a:endParaRPr lang="zh-TW" altLang="en-US" sz="3200" dirty="0"/>
        </a:p>
      </dgm:t>
    </dgm:pt>
    <dgm:pt modelId="{B37EEF9F-B082-45E6-8F93-FE5633525079}" type="parTrans" cxnId="{0F49F0BB-3A5B-45E8-9CB8-E0AEE795E5DB}">
      <dgm:prSet/>
      <dgm:spPr/>
      <dgm:t>
        <a:bodyPr/>
        <a:lstStyle/>
        <a:p>
          <a:endParaRPr lang="zh-TW" altLang="en-US"/>
        </a:p>
      </dgm:t>
    </dgm:pt>
    <dgm:pt modelId="{27004FEB-BF40-4D69-95E4-4C08761A6F4E}" type="sibTrans" cxnId="{0F49F0BB-3A5B-45E8-9CB8-E0AEE795E5DB}">
      <dgm:prSet/>
      <dgm:spPr/>
      <dgm:t>
        <a:bodyPr/>
        <a:lstStyle/>
        <a:p>
          <a:endParaRPr lang="zh-TW" altLang="en-US"/>
        </a:p>
      </dgm:t>
    </dgm:pt>
    <dgm:pt modelId="{704606F7-7C05-4FA9-842D-5FB3D992BCB4}">
      <dgm:prSet phldrT="[文字]" custT="1"/>
      <dgm:spPr/>
      <dgm:t>
        <a:bodyPr/>
        <a:lstStyle/>
        <a:p>
          <a:pPr>
            <a:buNone/>
          </a:pP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C</a:t>
          </a:r>
          <a:r>
            <a:rPr lang="en-US" altLang="zh-TW" sz="1200" kern="1200" dirty="0"/>
            <a:t>urrency</a:t>
          </a:r>
          <a:r>
            <a:rPr lang="en-US" altLang="zh-TW" sz="1000" kern="1200" dirty="0"/>
            <a:t>(</a:t>
          </a:r>
          <a:r>
            <a:rPr lang="zh-TW" altLang="en-US" sz="1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新近</a:t>
          </a:r>
          <a:r>
            <a:rPr lang="en-US" altLang="zh-TW" sz="1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時效性</a:t>
          </a:r>
          <a:r>
            <a:rPr lang="en-US" altLang="zh-TW" sz="1000" kern="1200" dirty="0"/>
            <a:t>)</a:t>
          </a:r>
          <a:endParaRPr lang="zh-TW" altLang="en-US" sz="1000" kern="1200" dirty="0"/>
        </a:p>
      </dgm:t>
    </dgm:pt>
    <dgm:pt modelId="{D55A2FFB-47B0-44C9-9328-4956106A2AB1}" type="parTrans" cxnId="{26799E15-BD9C-404E-90B0-40B034F0B4F7}">
      <dgm:prSet/>
      <dgm:spPr/>
      <dgm:t>
        <a:bodyPr/>
        <a:lstStyle/>
        <a:p>
          <a:endParaRPr lang="zh-TW" altLang="en-US"/>
        </a:p>
      </dgm:t>
    </dgm:pt>
    <dgm:pt modelId="{052F7469-EFDB-4824-91EE-D6511E9639C7}" type="sibTrans" cxnId="{26799E15-BD9C-404E-90B0-40B034F0B4F7}">
      <dgm:prSet/>
      <dgm:spPr/>
      <dgm:t>
        <a:bodyPr/>
        <a:lstStyle/>
        <a:p>
          <a:endParaRPr lang="zh-TW" altLang="en-US"/>
        </a:p>
      </dgm:t>
    </dgm:pt>
    <dgm:pt modelId="{AA0FB122-E2C8-46AC-8F01-9BB1116E10FD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gm:t>
    </dgm:pt>
    <dgm:pt modelId="{6E119A6D-EAD9-4D4B-AFED-88E2B93503A8}" type="parTrans" cxnId="{AB212621-F906-4F10-B022-58785FD9A67A}">
      <dgm:prSet/>
      <dgm:spPr/>
      <dgm:t>
        <a:bodyPr/>
        <a:lstStyle/>
        <a:p>
          <a:endParaRPr lang="zh-TW" altLang="en-US"/>
        </a:p>
      </dgm:t>
    </dgm:pt>
    <dgm:pt modelId="{77EEEF41-EFD3-44A9-8592-8649F67979AD}" type="sibTrans" cxnId="{AB212621-F906-4F10-B022-58785FD9A67A}">
      <dgm:prSet/>
      <dgm:spPr/>
      <dgm:t>
        <a:bodyPr/>
        <a:lstStyle/>
        <a:p>
          <a:endParaRPr lang="zh-TW" altLang="en-US"/>
        </a:p>
      </dgm:t>
    </dgm:pt>
    <dgm:pt modelId="{42374687-7297-4082-AEC1-80F965960146}">
      <dgm:prSet phldrT="[文字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b="1" kern="1200" dirty="0">
              <a:solidFill>
                <a:schemeClr val="tx1"/>
              </a:solidFill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R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elevance(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相關性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gm:t>
    </dgm:pt>
    <dgm:pt modelId="{D0CB4474-1979-4D19-B175-DD3547901950}" type="parTrans" cxnId="{7163727B-615B-485E-85BD-45CEBE162593}">
      <dgm:prSet/>
      <dgm:spPr/>
      <dgm:t>
        <a:bodyPr/>
        <a:lstStyle/>
        <a:p>
          <a:endParaRPr lang="zh-TW" altLang="en-US"/>
        </a:p>
      </dgm:t>
    </dgm:pt>
    <dgm:pt modelId="{7BDECCC1-874F-44C9-8925-9551B5D905E4}" type="sibTrans" cxnId="{7163727B-615B-485E-85BD-45CEBE162593}">
      <dgm:prSet/>
      <dgm:spPr/>
      <dgm:t>
        <a:bodyPr/>
        <a:lstStyle/>
        <a:p>
          <a:endParaRPr lang="zh-TW" altLang="en-US"/>
        </a:p>
      </dgm:t>
    </dgm:pt>
    <dgm:pt modelId="{126FFE04-DDB4-4ACC-8F7E-48771FBAE34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gm:t>
    </dgm:pt>
    <dgm:pt modelId="{EAC6AB60-7EDE-44AC-8A0F-AD6F5EFA6EE2}" type="parTrans" cxnId="{DD229F20-AA3E-4886-BD07-5058A1524F27}">
      <dgm:prSet/>
      <dgm:spPr/>
      <dgm:t>
        <a:bodyPr/>
        <a:lstStyle/>
        <a:p>
          <a:endParaRPr lang="zh-TW" altLang="en-US"/>
        </a:p>
      </dgm:t>
    </dgm:pt>
    <dgm:pt modelId="{84FBBADD-BDBF-4706-8CDA-F548CB9249EF}" type="sibTrans" cxnId="{DD229F20-AA3E-4886-BD07-5058A1524F27}">
      <dgm:prSet/>
      <dgm:spPr/>
      <dgm:t>
        <a:bodyPr/>
        <a:lstStyle/>
        <a:p>
          <a:endParaRPr lang="zh-TW" altLang="en-US"/>
        </a:p>
      </dgm:t>
    </dgm:pt>
    <dgm:pt modelId="{66F1E14D-CA17-4B9B-ABAB-98E5995FE25B}">
      <dgm:prSet phldrT="[文字]" custT="1"/>
      <dgm:spPr/>
      <dgm:t>
        <a:bodyPr/>
        <a:lstStyle/>
        <a:p>
          <a:pPr>
            <a:buNone/>
          </a:pP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Purpose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目的性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D1D5B85-0C6F-4A64-96D5-32F6508E8960}" type="parTrans" cxnId="{90F0388B-EC6D-4229-997D-60CC0A666072}">
      <dgm:prSet/>
      <dgm:spPr/>
      <dgm:t>
        <a:bodyPr/>
        <a:lstStyle/>
        <a:p>
          <a:endParaRPr lang="zh-TW" altLang="en-US"/>
        </a:p>
      </dgm:t>
    </dgm:pt>
    <dgm:pt modelId="{4C81EBB1-447E-4A8F-A6B1-2242A0322924}" type="sibTrans" cxnId="{90F0388B-EC6D-4229-997D-60CC0A666072}">
      <dgm:prSet/>
      <dgm:spPr/>
      <dgm:t>
        <a:bodyPr/>
        <a:lstStyle/>
        <a:p>
          <a:endParaRPr lang="zh-TW" altLang="en-US"/>
        </a:p>
      </dgm:t>
    </dgm:pt>
    <dgm:pt modelId="{9795F3D1-2578-473D-A8A0-4A4C93F25D0A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gm:t>
    </dgm:pt>
    <dgm:pt modelId="{18E54968-E2DF-45AE-B1E4-233647878AC7}" type="parTrans" cxnId="{7FFECCBD-A927-448D-AEAC-723E90292F86}">
      <dgm:prSet/>
      <dgm:spPr/>
      <dgm:t>
        <a:bodyPr/>
        <a:lstStyle/>
        <a:p>
          <a:endParaRPr lang="zh-TW" altLang="en-US"/>
        </a:p>
      </dgm:t>
    </dgm:pt>
    <dgm:pt modelId="{9895A35B-3651-4536-941E-DCC0C023416B}" type="sibTrans" cxnId="{7FFECCBD-A927-448D-AEAC-723E90292F86}">
      <dgm:prSet/>
      <dgm:spPr/>
      <dgm:t>
        <a:bodyPr/>
        <a:lstStyle/>
        <a:p>
          <a:endParaRPr lang="zh-TW" altLang="en-US"/>
        </a:p>
      </dgm:t>
    </dgm:pt>
    <dgm:pt modelId="{445960F7-CF05-440F-88B6-2985719DB452}">
      <dgm:prSet custT="1"/>
      <dgm:spPr/>
      <dgm:t>
        <a:bodyPr/>
        <a:lstStyle/>
        <a:p>
          <a:pPr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A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uthority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權威性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5BAC389-8B1B-443B-BB45-10896E689138}" type="parTrans" cxnId="{8349CA08-DFE9-4C19-AB78-C766F6895BE6}">
      <dgm:prSet/>
      <dgm:spPr/>
      <dgm:t>
        <a:bodyPr/>
        <a:lstStyle/>
        <a:p>
          <a:endParaRPr lang="zh-TW" altLang="en-US"/>
        </a:p>
      </dgm:t>
    </dgm:pt>
    <dgm:pt modelId="{A91EAC58-A720-4350-A4E5-933ED3DD4063}" type="sibTrans" cxnId="{8349CA08-DFE9-4C19-AB78-C766F6895BE6}">
      <dgm:prSet/>
      <dgm:spPr/>
      <dgm:t>
        <a:bodyPr/>
        <a:lstStyle/>
        <a:p>
          <a:endParaRPr lang="zh-TW" altLang="en-US"/>
        </a:p>
      </dgm:t>
    </dgm:pt>
    <dgm:pt modelId="{598472CB-BA63-4C85-9865-1CA1A78B519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gm:t>
    </dgm:pt>
    <dgm:pt modelId="{4C15D710-0F27-4C04-8904-77FB1E06FF25}" type="parTrans" cxnId="{DB79F23A-D39E-4543-997C-B3676413D603}">
      <dgm:prSet/>
      <dgm:spPr/>
      <dgm:t>
        <a:bodyPr/>
        <a:lstStyle/>
        <a:p>
          <a:endParaRPr lang="zh-TW" altLang="en-US"/>
        </a:p>
      </dgm:t>
    </dgm:pt>
    <dgm:pt modelId="{68E239BC-2AB7-4AF8-AF0F-9148DACA6F43}" type="sibTrans" cxnId="{DB79F23A-D39E-4543-997C-B3676413D603}">
      <dgm:prSet/>
      <dgm:spPr/>
      <dgm:t>
        <a:bodyPr/>
        <a:lstStyle/>
        <a:p>
          <a:endParaRPr lang="zh-TW" altLang="en-US"/>
        </a:p>
      </dgm:t>
    </dgm:pt>
    <dgm:pt modelId="{F41B86F0-BFE0-4DD1-B529-29B7D1B2B125}">
      <dgm:prSet custT="1"/>
      <dgm:spPr/>
      <dgm:t>
        <a:bodyPr/>
        <a:lstStyle/>
        <a:p>
          <a:pPr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A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ccuracy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準確性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1B6B94A-4280-4D44-88D1-8FCF821AA152}" type="parTrans" cxnId="{F5D5AA2B-659C-46F9-9546-C6A585B0C72B}">
      <dgm:prSet/>
      <dgm:spPr/>
      <dgm:t>
        <a:bodyPr/>
        <a:lstStyle/>
        <a:p>
          <a:endParaRPr lang="zh-TW" altLang="en-US"/>
        </a:p>
      </dgm:t>
    </dgm:pt>
    <dgm:pt modelId="{9A7F48A9-909C-4BE6-8712-98716285A09F}" type="sibTrans" cxnId="{F5D5AA2B-659C-46F9-9546-C6A585B0C72B}">
      <dgm:prSet/>
      <dgm:spPr/>
      <dgm:t>
        <a:bodyPr/>
        <a:lstStyle/>
        <a:p>
          <a:endParaRPr lang="zh-TW" altLang="en-US"/>
        </a:p>
      </dgm:t>
    </dgm:pt>
    <dgm:pt modelId="{20F92B3B-75CD-491C-BE1E-27889A1618F9}" type="pres">
      <dgm:prSet presAssocID="{70F710F7-98EE-46BC-B1DA-D95BE20CC4C9}" presName="linearFlow" presStyleCnt="0">
        <dgm:presLayoutVars>
          <dgm:dir/>
          <dgm:animLvl val="lvl"/>
          <dgm:resizeHandles val="exact"/>
        </dgm:presLayoutVars>
      </dgm:prSet>
      <dgm:spPr/>
    </dgm:pt>
    <dgm:pt modelId="{67912612-CADE-46C1-80A9-C0B1D1954151}" type="pres">
      <dgm:prSet presAssocID="{AAEA6000-FC7E-4D42-AAC2-A74DDA663163}" presName="composite" presStyleCnt="0"/>
      <dgm:spPr/>
    </dgm:pt>
    <dgm:pt modelId="{E244EFA2-9D68-4BF2-A6B2-91ADE5757BC9}" type="pres">
      <dgm:prSet presAssocID="{AAEA6000-FC7E-4D42-AAC2-A74DDA66316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F68E638-B085-4474-BE4A-22EBFDF06318}" type="pres">
      <dgm:prSet presAssocID="{AAEA6000-FC7E-4D42-AAC2-A74DDA663163}" presName="descendantText" presStyleLbl="alignAcc1" presStyleIdx="0" presStyleCnt="5">
        <dgm:presLayoutVars>
          <dgm:bulletEnabled val="1"/>
        </dgm:presLayoutVars>
      </dgm:prSet>
      <dgm:spPr/>
    </dgm:pt>
    <dgm:pt modelId="{48E4BAE5-9BC6-494A-B650-3E14FF52DF3D}" type="pres">
      <dgm:prSet presAssocID="{27004FEB-BF40-4D69-95E4-4C08761A6F4E}" presName="sp" presStyleCnt="0"/>
      <dgm:spPr/>
    </dgm:pt>
    <dgm:pt modelId="{91F832C4-316E-4C17-BD9C-37C34470B21B}" type="pres">
      <dgm:prSet presAssocID="{AA0FB122-E2C8-46AC-8F01-9BB1116E10FD}" presName="composite" presStyleCnt="0"/>
      <dgm:spPr/>
    </dgm:pt>
    <dgm:pt modelId="{DE697F85-1EFD-4705-8009-2BF475D47B65}" type="pres">
      <dgm:prSet presAssocID="{AA0FB122-E2C8-46AC-8F01-9BB1116E10F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7A707E0-DB80-45DD-B9D8-E49AE3BA84C7}" type="pres">
      <dgm:prSet presAssocID="{AA0FB122-E2C8-46AC-8F01-9BB1116E10FD}" presName="descendantText" presStyleLbl="alignAcc1" presStyleIdx="1" presStyleCnt="5">
        <dgm:presLayoutVars>
          <dgm:bulletEnabled val="1"/>
        </dgm:presLayoutVars>
      </dgm:prSet>
      <dgm:spPr/>
    </dgm:pt>
    <dgm:pt modelId="{25FD1028-BF2E-4E5D-90E1-6723729EDB2A}" type="pres">
      <dgm:prSet presAssocID="{77EEEF41-EFD3-44A9-8592-8649F67979AD}" presName="sp" presStyleCnt="0"/>
      <dgm:spPr/>
    </dgm:pt>
    <dgm:pt modelId="{B7D50A77-FAA7-4CDF-8ED0-4E5A7AB44778}" type="pres">
      <dgm:prSet presAssocID="{126FFE04-DDB4-4ACC-8F7E-48771FBAE34C}" presName="composite" presStyleCnt="0"/>
      <dgm:spPr/>
    </dgm:pt>
    <dgm:pt modelId="{3686F9A8-4455-464D-9DAD-D10B84BD15E6}" type="pres">
      <dgm:prSet presAssocID="{126FFE04-DDB4-4ACC-8F7E-48771FBAE34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14AE316-DCB0-41F8-B19E-0D3AC568D8D9}" type="pres">
      <dgm:prSet presAssocID="{126FFE04-DDB4-4ACC-8F7E-48771FBAE34C}" presName="descendantText" presStyleLbl="alignAcc1" presStyleIdx="2" presStyleCnt="5">
        <dgm:presLayoutVars>
          <dgm:bulletEnabled val="1"/>
        </dgm:presLayoutVars>
      </dgm:prSet>
      <dgm:spPr/>
    </dgm:pt>
    <dgm:pt modelId="{B22F8101-9245-4D89-8F07-BB71A93C2266}" type="pres">
      <dgm:prSet presAssocID="{84FBBADD-BDBF-4706-8CDA-F548CB9249EF}" presName="sp" presStyleCnt="0"/>
      <dgm:spPr/>
    </dgm:pt>
    <dgm:pt modelId="{5EE9C0D5-6839-453D-AACE-F486578B1BEB}" type="pres">
      <dgm:prSet presAssocID="{9795F3D1-2578-473D-A8A0-4A4C93F25D0A}" presName="composite" presStyleCnt="0"/>
      <dgm:spPr/>
    </dgm:pt>
    <dgm:pt modelId="{968A6542-0DC3-4A62-93B7-5D43BBB14E9A}" type="pres">
      <dgm:prSet presAssocID="{9795F3D1-2578-473D-A8A0-4A4C93F25D0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7DB91D6-2991-4B8C-BD02-DD0CCA05FCE2}" type="pres">
      <dgm:prSet presAssocID="{9795F3D1-2578-473D-A8A0-4A4C93F25D0A}" presName="descendantText" presStyleLbl="alignAcc1" presStyleIdx="3" presStyleCnt="5">
        <dgm:presLayoutVars>
          <dgm:bulletEnabled val="1"/>
        </dgm:presLayoutVars>
      </dgm:prSet>
      <dgm:spPr/>
    </dgm:pt>
    <dgm:pt modelId="{7259398F-B97C-4A08-A1EB-E7F60417EB79}" type="pres">
      <dgm:prSet presAssocID="{9895A35B-3651-4536-941E-DCC0C023416B}" presName="sp" presStyleCnt="0"/>
      <dgm:spPr/>
    </dgm:pt>
    <dgm:pt modelId="{A64549A5-9181-4505-A27E-2451B6B0F1CA}" type="pres">
      <dgm:prSet presAssocID="{598472CB-BA63-4C85-9865-1CA1A78B5199}" presName="composite" presStyleCnt="0"/>
      <dgm:spPr/>
    </dgm:pt>
    <dgm:pt modelId="{9628F64F-B5C0-4C12-A6CD-F1D29BEC8FBE}" type="pres">
      <dgm:prSet presAssocID="{598472CB-BA63-4C85-9865-1CA1A78B519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56D8906-B1B0-456D-841D-4E4784FAD081}" type="pres">
      <dgm:prSet presAssocID="{598472CB-BA63-4C85-9865-1CA1A78B519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349CA08-DFE9-4C19-AB78-C766F6895BE6}" srcId="{126FFE04-DDB4-4ACC-8F7E-48771FBAE34C}" destId="{445960F7-CF05-440F-88B6-2985719DB452}" srcOrd="0" destOrd="0" parTransId="{95BAC389-8B1B-443B-BB45-10896E689138}" sibTransId="{A91EAC58-A720-4350-A4E5-933ED3DD4063}"/>
    <dgm:cxn modelId="{26799E15-BD9C-404E-90B0-40B034F0B4F7}" srcId="{AAEA6000-FC7E-4D42-AAC2-A74DDA663163}" destId="{704606F7-7C05-4FA9-842D-5FB3D992BCB4}" srcOrd="0" destOrd="0" parTransId="{D55A2FFB-47B0-44C9-9328-4956106A2AB1}" sibTransId="{052F7469-EFDB-4824-91EE-D6511E9639C7}"/>
    <dgm:cxn modelId="{DD229F20-AA3E-4886-BD07-5058A1524F27}" srcId="{70F710F7-98EE-46BC-B1DA-D95BE20CC4C9}" destId="{126FFE04-DDB4-4ACC-8F7E-48771FBAE34C}" srcOrd="2" destOrd="0" parTransId="{EAC6AB60-7EDE-44AC-8A0F-AD6F5EFA6EE2}" sibTransId="{84FBBADD-BDBF-4706-8CDA-F548CB9249EF}"/>
    <dgm:cxn modelId="{AB212621-F906-4F10-B022-58785FD9A67A}" srcId="{70F710F7-98EE-46BC-B1DA-D95BE20CC4C9}" destId="{AA0FB122-E2C8-46AC-8F01-9BB1116E10FD}" srcOrd="1" destOrd="0" parTransId="{6E119A6D-EAD9-4D4B-AFED-88E2B93503A8}" sibTransId="{77EEEF41-EFD3-44A9-8592-8649F67979AD}"/>
    <dgm:cxn modelId="{71850529-D4E4-4023-9F4D-6274B754F0EA}" type="presOf" srcId="{704606F7-7C05-4FA9-842D-5FB3D992BCB4}" destId="{AF68E638-B085-4474-BE4A-22EBFDF06318}" srcOrd="0" destOrd="0" presId="urn:microsoft.com/office/officeart/2005/8/layout/chevron2"/>
    <dgm:cxn modelId="{F5D5AA2B-659C-46F9-9546-C6A585B0C72B}" srcId="{9795F3D1-2578-473D-A8A0-4A4C93F25D0A}" destId="{F41B86F0-BFE0-4DD1-B529-29B7D1B2B125}" srcOrd="0" destOrd="0" parTransId="{21B6B94A-4280-4D44-88D1-8FCF821AA152}" sibTransId="{9A7F48A9-909C-4BE6-8712-98716285A09F}"/>
    <dgm:cxn modelId="{72ED2133-B1E3-4EF7-88A3-1AD7F053A366}" type="presOf" srcId="{42374687-7297-4082-AEC1-80F965960146}" destId="{A7A707E0-DB80-45DD-B9D8-E49AE3BA84C7}" srcOrd="0" destOrd="0" presId="urn:microsoft.com/office/officeart/2005/8/layout/chevron2"/>
    <dgm:cxn modelId="{00A63C33-9166-4F83-AC74-D0D8893364F3}" type="presOf" srcId="{9795F3D1-2578-473D-A8A0-4A4C93F25D0A}" destId="{968A6542-0DC3-4A62-93B7-5D43BBB14E9A}" srcOrd="0" destOrd="0" presId="urn:microsoft.com/office/officeart/2005/8/layout/chevron2"/>
    <dgm:cxn modelId="{DB79F23A-D39E-4543-997C-B3676413D603}" srcId="{70F710F7-98EE-46BC-B1DA-D95BE20CC4C9}" destId="{598472CB-BA63-4C85-9865-1CA1A78B5199}" srcOrd="4" destOrd="0" parTransId="{4C15D710-0F27-4C04-8904-77FB1E06FF25}" sibTransId="{68E239BC-2AB7-4AF8-AF0F-9148DACA6F43}"/>
    <dgm:cxn modelId="{FD13083B-BF66-47A0-BFCD-73CC9D52C519}" type="presOf" srcId="{66F1E14D-CA17-4B9B-ABAB-98E5995FE25B}" destId="{B56D8906-B1B0-456D-841D-4E4784FAD081}" srcOrd="0" destOrd="0" presId="urn:microsoft.com/office/officeart/2005/8/layout/chevron2"/>
    <dgm:cxn modelId="{98FE595D-A0C0-49DC-92A1-E387B8ACB695}" type="presOf" srcId="{445960F7-CF05-440F-88B6-2985719DB452}" destId="{514AE316-DCB0-41F8-B19E-0D3AC568D8D9}" srcOrd="0" destOrd="0" presId="urn:microsoft.com/office/officeart/2005/8/layout/chevron2"/>
    <dgm:cxn modelId="{F157BD6E-C270-4D1A-90C6-FA05A428FF2F}" type="presOf" srcId="{598472CB-BA63-4C85-9865-1CA1A78B5199}" destId="{9628F64F-B5C0-4C12-A6CD-F1D29BEC8FBE}" srcOrd="0" destOrd="0" presId="urn:microsoft.com/office/officeart/2005/8/layout/chevron2"/>
    <dgm:cxn modelId="{DD347559-152D-43EA-B682-A3EABD5E5D20}" type="presOf" srcId="{F41B86F0-BFE0-4DD1-B529-29B7D1B2B125}" destId="{07DB91D6-2991-4B8C-BD02-DD0CCA05FCE2}" srcOrd="0" destOrd="0" presId="urn:microsoft.com/office/officeart/2005/8/layout/chevron2"/>
    <dgm:cxn modelId="{7163727B-615B-485E-85BD-45CEBE162593}" srcId="{AA0FB122-E2C8-46AC-8F01-9BB1116E10FD}" destId="{42374687-7297-4082-AEC1-80F965960146}" srcOrd="0" destOrd="0" parTransId="{D0CB4474-1979-4D19-B175-DD3547901950}" sibTransId="{7BDECCC1-874F-44C9-8925-9551B5D905E4}"/>
    <dgm:cxn modelId="{BF3EB485-BB6B-487E-BE1B-7D9A7E7E8921}" type="presOf" srcId="{70F710F7-98EE-46BC-B1DA-D95BE20CC4C9}" destId="{20F92B3B-75CD-491C-BE1E-27889A1618F9}" srcOrd="0" destOrd="0" presId="urn:microsoft.com/office/officeart/2005/8/layout/chevron2"/>
    <dgm:cxn modelId="{7BCB5688-4A7A-4DBE-BC89-5414F6F92EAF}" type="presOf" srcId="{126FFE04-DDB4-4ACC-8F7E-48771FBAE34C}" destId="{3686F9A8-4455-464D-9DAD-D10B84BD15E6}" srcOrd="0" destOrd="0" presId="urn:microsoft.com/office/officeart/2005/8/layout/chevron2"/>
    <dgm:cxn modelId="{90F0388B-EC6D-4229-997D-60CC0A666072}" srcId="{598472CB-BA63-4C85-9865-1CA1A78B5199}" destId="{66F1E14D-CA17-4B9B-ABAB-98E5995FE25B}" srcOrd="0" destOrd="0" parTransId="{DD1D5B85-0C6F-4A64-96D5-32F6508E8960}" sibTransId="{4C81EBB1-447E-4A8F-A6B1-2242A0322924}"/>
    <dgm:cxn modelId="{0F49F0BB-3A5B-45E8-9CB8-E0AEE795E5DB}" srcId="{70F710F7-98EE-46BC-B1DA-D95BE20CC4C9}" destId="{AAEA6000-FC7E-4D42-AAC2-A74DDA663163}" srcOrd="0" destOrd="0" parTransId="{B37EEF9F-B082-45E6-8F93-FE5633525079}" sibTransId="{27004FEB-BF40-4D69-95E4-4C08761A6F4E}"/>
    <dgm:cxn modelId="{7FFECCBD-A927-448D-AEAC-723E90292F86}" srcId="{70F710F7-98EE-46BC-B1DA-D95BE20CC4C9}" destId="{9795F3D1-2578-473D-A8A0-4A4C93F25D0A}" srcOrd="3" destOrd="0" parTransId="{18E54968-E2DF-45AE-B1E4-233647878AC7}" sibTransId="{9895A35B-3651-4536-941E-DCC0C023416B}"/>
    <dgm:cxn modelId="{FD29F6ED-00FA-4A02-B388-6EDD421D5F2F}" type="presOf" srcId="{AA0FB122-E2C8-46AC-8F01-9BB1116E10FD}" destId="{DE697F85-1EFD-4705-8009-2BF475D47B65}" srcOrd="0" destOrd="0" presId="urn:microsoft.com/office/officeart/2005/8/layout/chevron2"/>
    <dgm:cxn modelId="{BB59A5F2-3533-495C-8A7B-67ADFBB33CA1}" type="presOf" srcId="{AAEA6000-FC7E-4D42-AAC2-A74DDA663163}" destId="{E244EFA2-9D68-4BF2-A6B2-91ADE5757BC9}" srcOrd="0" destOrd="0" presId="urn:microsoft.com/office/officeart/2005/8/layout/chevron2"/>
    <dgm:cxn modelId="{5B8D3936-297D-44A5-832D-594C933BAE57}" type="presParOf" srcId="{20F92B3B-75CD-491C-BE1E-27889A1618F9}" destId="{67912612-CADE-46C1-80A9-C0B1D1954151}" srcOrd="0" destOrd="0" presId="urn:microsoft.com/office/officeart/2005/8/layout/chevron2"/>
    <dgm:cxn modelId="{DA95EAF8-41EF-45D4-BB48-1D46273D32CD}" type="presParOf" srcId="{67912612-CADE-46C1-80A9-C0B1D1954151}" destId="{E244EFA2-9D68-4BF2-A6B2-91ADE5757BC9}" srcOrd="0" destOrd="0" presId="urn:microsoft.com/office/officeart/2005/8/layout/chevron2"/>
    <dgm:cxn modelId="{24BF98AC-9C4E-463F-83F4-E35B311EE7D8}" type="presParOf" srcId="{67912612-CADE-46C1-80A9-C0B1D1954151}" destId="{AF68E638-B085-4474-BE4A-22EBFDF06318}" srcOrd="1" destOrd="0" presId="urn:microsoft.com/office/officeart/2005/8/layout/chevron2"/>
    <dgm:cxn modelId="{A6567B79-51B4-4241-BE32-8B3EAEA9C7D2}" type="presParOf" srcId="{20F92B3B-75CD-491C-BE1E-27889A1618F9}" destId="{48E4BAE5-9BC6-494A-B650-3E14FF52DF3D}" srcOrd="1" destOrd="0" presId="urn:microsoft.com/office/officeart/2005/8/layout/chevron2"/>
    <dgm:cxn modelId="{9658285F-A33A-422C-B47A-2E7A43E78EB2}" type="presParOf" srcId="{20F92B3B-75CD-491C-BE1E-27889A1618F9}" destId="{91F832C4-316E-4C17-BD9C-37C34470B21B}" srcOrd="2" destOrd="0" presId="urn:microsoft.com/office/officeart/2005/8/layout/chevron2"/>
    <dgm:cxn modelId="{CBD52DC0-6258-4F7A-AECF-7C9211A006BF}" type="presParOf" srcId="{91F832C4-316E-4C17-BD9C-37C34470B21B}" destId="{DE697F85-1EFD-4705-8009-2BF475D47B65}" srcOrd="0" destOrd="0" presId="urn:microsoft.com/office/officeart/2005/8/layout/chevron2"/>
    <dgm:cxn modelId="{ADB1A895-4F4A-4FF5-AC9E-A348725C8960}" type="presParOf" srcId="{91F832C4-316E-4C17-BD9C-37C34470B21B}" destId="{A7A707E0-DB80-45DD-B9D8-E49AE3BA84C7}" srcOrd="1" destOrd="0" presId="urn:microsoft.com/office/officeart/2005/8/layout/chevron2"/>
    <dgm:cxn modelId="{8AD67DFF-B5D2-4E20-A0FC-F22CE2A48AE3}" type="presParOf" srcId="{20F92B3B-75CD-491C-BE1E-27889A1618F9}" destId="{25FD1028-BF2E-4E5D-90E1-6723729EDB2A}" srcOrd="3" destOrd="0" presId="urn:microsoft.com/office/officeart/2005/8/layout/chevron2"/>
    <dgm:cxn modelId="{EEB8A79F-0127-4EB5-A31E-C6C480DAC66E}" type="presParOf" srcId="{20F92B3B-75CD-491C-BE1E-27889A1618F9}" destId="{B7D50A77-FAA7-4CDF-8ED0-4E5A7AB44778}" srcOrd="4" destOrd="0" presId="urn:microsoft.com/office/officeart/2005/8/layout/chevron2"/>
    <dgm:cxn modelId="{45AB55F3-7284-4C84-A15C-4E1F599D4336}" type="presParOf" srcId="{B7D50A77-FAA7-4CDF-8ED0-4E5A7AB44778}" destId="{3686F9A8-4455-464D-9DAD-D10B84BD15E6}" srcOrd="0" destOrd="0" presId="urn:microsoft.com/office/officeart/2005/8/layout/chevron2"/>
    <dgm:cxn modelId="{638C5091-00E5-40EE-B37F-D74BF32A38BE}" type="presParOf" srcId="{B7D50A77-FAA7-4CDF-8ED0-4E5A7AB44778}" destId="{514AE316-DCB0-41F8-B19E-0D3AC568D8D9}" srcOrd="1" destOrd="0" presId="urn:microsoft.com/office/officeart/2005/8/layout/chevron2"/>
    <dgm:cxn modelId="{C825118E-060A-44F1-8F5D-08B82C2A04C7}" type="presParOf" srcId="{20F92B3B-75CD-491C-BE1E-27889A1618F9}" destId="{B22F8101-9245-4D89-8F07-BB71A93C2266}" srcOrd="5" destOrd="0" presId="urn:microsoft.com/office/officeart/2005/8/layout/chevron2"/>
    <dgm:cxn modelId="{0F05C2A4-8AC3-4E84-BFF7-CA73485A9016}" type="presParOf" srcId="{20F92B3B-75CD-491C-BE1E-27889A1618F9}" destId="{5EE9C0D5-6839-453D-AACE-F486578B1BEB}" srcOrd="6" destOrd="0" presId="urn:microsoft.com/office/officeart/2005/8/layout/chevron2"/>
    <dgm:cxn modelId="{786FEBCC-17DA-4F45-AD86-E8EDAFDA2D09}" type="presParOf" srcId="{5EE9C0D5-6839-453D-AACE-F486578B1BEB}" destId="{968A6542-0DC3-4A62-93B7-5D43BBB14E9A}" srcOrd="0" destOrd="0" presId="urn:microsoft.com/office/officeart/2005/8/layout/chevron2"/>
    <dgm:cxn modelId="{9A401A7A-11C0-4322-AE3D-1EF35AFE2B93}" type="presParOf" srcId="{5EE9C0D5-6839-453D-AACE-F486578B1BEB}" destId="{07DB91D6-2991-4B8C-BD02-DD0CCA05FCE2}" srcOrd="1" destOrd="0" presId="urn:microsoft.com/office/officeart/2005/8/layout/chevron2"/>
    <dgm:cxn modelId="{E56F419D-ACFF-47BE-AC8F-F8334B8B58AB}" type="presParOf" srcId="{20F92B3B-75CD-491C-BE1E-27889A1618F9}" destId="{7259398F-B97C-4A08-A1EB-E7F60417EB79}" srcOrd="7" destOrd="0" presId="urn:microsoft.com/office/officeart/2005/8/layout/chevron2"/>
    <dgm:cxn modelId="{94768874-B138-47DF-AD9D-3254498CECCF}" type="presParOf" srcId="{20F92B3B-75CD-491C-BE1E-27889A1618F9}" destId="{A64549A5-9181-4505-A27E-2451B6B0F1CA}" srcOrd="8" destOrd="0" presId="urn:microsoft.com/office/officeart/2005/8/layout/chevron2"/>
    <dgm:cxn modelId="{807AC6D5-1287-4083-A4D7-282442617BCB}" type="presParOf" srcId="{A64549A5-9181-4505-A27E-2451B6B0F1CA}" destId="{9628F64F-B5C0-4C12-A6CD-F1D29BEC8FBE}" srcOrd="0" destOrd="0" presId="urn:microsoft.com/office/officeart/2005/8/layout/chevron2"/>
    <dgm:cxn modelId="{74C0FF5C-3360-4D36-9377-5F54D3EA5425}" type="presParOf" srcId="{A64549A5-9181-4505-A27E-2451B6B0F1CA}" destId="{B56D8906-B1B0-456D-841D-4E4784FAD0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4EFA2-9D68-4BF2-A6B2-91ADE5757BC9}">
      <dsp:nvSpPr>
        <dsp:cNvPr id="0" name=""/>
        <dsp:cNvSpPr/>
      </dsp:nvSpPr>
      <dsp:spPr>
        <a:xfrm rot="5400000">
          <a:off x="-60877" y="62397"/>
          <a:ext cx="405847" cy="2840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/>
        </a:p>
      </dsp:txBody>
      <dsp:txXfrm rot="-5400000">
        <a:off x="1" y="143567"/>
        <a:ext cx="284093" cy="121754"/>
      </dsp:txXfrm>
    </dsp:sp>
    <dsp:sp modelId="{AF68E638-B085-4474-BE4A-22EBFDF06318}">
      <dsp:nvSpPr>
        <dsp:cNvPr id="0" name=""/>
        <dsp:cNvSpPr/>
      </dsp:nvSpPr>
      <dsp:spPr>
        <a:xfrm rot="5400000">
          <a:off x="953567" y="-667953"/>
          <a:ext cx="263801" cy="1602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C</a:t>
          </a:r>
          <a:r>
            <a:rPr lang="en-US" altLang="zh-TW" sz="1200" kern="1200" dirty="0"/>
            <a:t>urrency</a:t>
          </a:r>
          <a:r>
            <a:rPr lang="en-US" altLang="zh-TW" sz="1000" kern="1200" dirty="0"/>
            <a:t>(</a:t>
          </a:r>
          <a:r>
            <a:rPr lang="zh-TW" altLang="en-US" sz="1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新近</a:t>
          </a:r>
          <a:r>
            <a:rPr lang="en-US" altLang="zh-TW" sz="1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時效性</a:t>
          </a:r>
          <a:r>
            <a:rPr lang="en-US" altLang="zh-TW" sz="1000" kern="1200" dirty="0"/>
            <a:t>)</a:t>
          </a:r>
          <a:endParaRPr lang="zh-TW" altLang="en-US" sz="1000" kern="1200" dirty="0"/>
        </a:p>
      </dsp:txBody>
      <dsp:txXfrm rot="-5400000">
        <a:off x="284094" y="14398"/>
        <a:ext cx="1589870" cy="238045"/>
      </dsp:txXfrm>
    </dsp:sp>
    <dsp:sp modelId="{DE697F85-1EFD-4705-8009-2BF475D47B65}">
      <dsp:nvSpPr>
        <dsp:cNvPr id="0" name=""/>
        <dsp:cNvSpPr/>
      </dsp:nvSpPr>
      <dsp:spPr>
        <a:xfrm rot="5400000">
          <a:off x="-60877" y="315119"/>
          <a:ext cx="405847" cy="2840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sp:txBody>
      <dsp:txXfrm rot="-5400000">
        <a:off x="1" y="396289"/>
        <a:ext cx="284093" cy="121754"/>
      </dsp:txXfrm>
    </dsp:sp>
    <dsp:sp modelId="{A7A707E0-DB80-45DD-B9D8-E49AE3BA84C7}">
      <dsp:nvSpPr>
        <dsp:cNvPr id="0" name=""/>
        <dsp:cNvSpPr/>
      </dsp:nvSpPr>
      <dsp:spPr>
        <a:xfrm rot="5400000">
          <a:off x="953567" y="-415231"/>
          <a:ext cx="263801" cy="1602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b="1" kern="1200" dirty="0">
              <a:solidFill>
                <a:schemeClr val="tx1"/>
              </a:solidFill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R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elevance(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相關性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sp:txBody>
      <dsp:txXfrm rot="-5400000">
        <a:off x="284094" y="267120"/>
        <a:ext cx="1589870" cy="238045"/>
      </dsp:txXfrm>
    </dsp:sp>
    <dsp:sp modelId="{3686F9A8-4455-464D-9DAD-D10B84BD15E6}">
      <dsp:nvSpPr>
        <dsp:cNvPr id="0" name=""/>
        <dsp:cNvSpPr/>
      </dsp:nvSpPr>
      <dsp:spPr>
        <a:xfrm rot="5400000">
          <a:off x="-60877" y="567841"/>
          <a:ext cx="405847" cy="2840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sp:txBody>
      <dsp:txXfrm rot="-5400000">
        <a:off x="1" y="649011"/>
        <a:ext cx="284093" cy="121754"/>
      </dsp:txXfrm>
    </dsp:sp>
    <dsp:sp modelId="{514AE316-DCB0-41F8-B19E-0D3AC568D8D9}">
      <dsp:nvSpPr>
        <dsp:cNvPr id="0" name=""/>
        <dsp:cNvSpPr/>
      </dsp:nvSpPr>
      <dsp:spPr>
        <a:xfrm rot="5400000">
          <a:off x="953567" y="-162509"/>
          <a:ext cx="263801" cy="1602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A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uthority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權威性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 rot="-5400000">
        <a:off x="284094" y="519842"/>
        <a:ext cx="1589870" cy="238045"/>
      </dsp:txXfrm>
    </dsp:sp>
    <dsp:sp modelId="{968A6542-0DC3-4A62-93B7-5D43BBB14E9A}">
      <dsp:nvSpPr>
        <dsp:cNvPr id="0" name=""/>
        <dsp:cNvSpPr/>
      </dsp:nvSpPr>
      <dsp:spPr>
        <a:xfrm rot="5400000">
          <a:off x="-60877" y="820563"/>
          <a:ext cx="405847" cy="2840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sp:txBody>
      <dsp:txXfrm rot="-5400000">
        <a:off x="1" y="901733"/>
        <a:ext cx="284093" cy="121754"/>
      </dsp:txXfrm>
    </dsp:sp>
    <dsp:sp modelId="{07DB91D6-2991-4B8C-BD02-DD0CCA05FCE2}">
      <dsp:nvSpPr>
        <dsp:cNvPr id="0" name=""/>
        <dsp:cNvSpPr/>
      </dsp:nvSpPr>
      <dsp:spPr>
        <a:xfrm rot="5400000">
          <a:off x="953567" y="90212"/>
          <a:ext cx="263801" cy="1602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A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ccuracy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準確性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 rot="-5400000">
        <a:off x="284094" y="772563"/>
        <a:ext cx="1589870" cy="238045"/>
      </dsp:txXfrm>
    </dsp:sp>
    <dsp:sp modelId="{9628F64F-B5C0-4C12-A6CD-F1D29BEC8FBE}">
      <dsp:nvSpPr>
        <dsp:cNvPr id="0" name=""/>
        <dsp:cNvSpPr/>
      </dsp:nvSpPr>
      <dsp:spPr>
        <a:xfrm rot="5400000">
          <a:off x="-60877" y="1073284"/>
          <a:ext cx="405847" cy="28409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 dirty="0">
            <a:solidFill>
              <a:prstClr val="white"/>
            </a:solidFill>
            <a:latin typeface="Calibri" panose="020F0502020204030204"/>
            <a:ea typeface="微軟正黑體" panose="020B0604030504040204" pitchFamily="34" charset="-120"/>
            <a:cs typeface="+mn-cs"/>
          </a:endParaRPr>
        </a:p>
      </dsp:txBody>
      <dsp:txXfrm rot="-5400000">
        <a:off x="1" y="1154454"/>
        <a:ext cx="284093" cy="121754"/>
      </dsp:txXfrm>
    </dsp:sp>
    <dsp:sp modelId="{B56D8906-B1B0-456D-841D-4E4784FAD081}">
      <dsp:nvSpPr>
        <dsp:cNvPr id="0" name=""/>
        <dsp:cNvSpPr/>
      </dsp:nvSpPr>
      <dsp:spPr>
        <a:xfrm rot="5400000">
          <a:off x="953567" y="342934"/>
          <a:ext cx="263801" cy="1602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微軟正黑體" panose="020B0604030504040204" pitchFamily="34" charset="-120"/>
              <a:cs typeface="+mn-cs"/>
            </a:rPr>
            <a:t>Purpose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目的性</a:t>
          </a:r>
          <a:r>
            <a:rPr lang="en-US" altLang="zh-TW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 rot="-5400000">
        <a:off x="284094" y="1025285"/>
        <a:ext cx="1589870" cy="23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D480F52-CB3C-4201-8311-841B1A2CC156}" type="datetimeFigureOut">
              <a:rPr lang="zh-TW" altLang="en-US" smtClean="0"/>
              <a:pPr/>
              <a:t>2025/11/15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D195D1BF-EAC4-41DA-A0FE-79446082E8E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7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D70300-BA68-48AC-84D5-AC2BCBBF6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03F06-70DA-4795-BF11-883FEF369569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40B58BA-A514-416E-8332-BC2BA16C4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48156E4-D22C-4D92-8DC6-F12DDEC45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zh-TW"/>
              <a:t>&lt;&lt;Comment&gt;&gt;</a:t>
            </a:r>
            <a:r>
              <a:rPr lang="zh-TW" altLang="en-US"/>
              <a:t>何為識讀</a:t>
            </a:r>
            <a:r>
              <a:rPr lang="en-US" altLang="zh-TW"/>
              <a:t>? </a:t>
            </a:r>
            <a:r>
              <a:rPr lang="zh-TW" altLang="en-US"/>
              <a:t>建議本單元能有一頁投影片說明此一名詞及其概念。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234" y="6459100"/>
            <a:ext cx="3328073" cy="290096"/>
          </a:xfrm>
          <a:prstGeom prst="rect">
            <a:avLst/>
          </a:prstGeo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9234" y="6475221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圖3-3-1　網路資料的評估</a:t>
            </a:r>
          </a:p>
        </p:txBody>
      </p:sp>
    </p:spTree>
    <p:extLst>
      <p:ext uri="{BB962C8B-B14F-4D97-AF65-F5344CB8AC3E}">
        <p14:creationId xmlns:p14="http://schemas.microsoft.com/office/powerpoint/2010/main" val="11583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1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9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5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3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1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9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9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-29105"/>
            <a:ext cx="9144000" cy="1213955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29454"/>
            <a:ext cx="9144000" cy="528546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32" y="15814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4216" y="6419475"/>
            <a:ext cx="66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CCA5788-24B1-4ED8-A585-92EBC2ACDFD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39" b="43367" l="83877" r="96136">
                        <a14:backgroundMark x1="88008" y1="31426" x2="85476" y2="37396"/>
                        <a14:backgroundMark x1="87209" y1="31426" x2="91805" y2="31426"/>
                        <a14:backgroundMark x1="86076" y1="34909" x2="87075" y2="4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63" t="28302" r="2721" b="49018"/>
          <a:stretch/>
        </p:blipFill>
        <p:spPr>
          <a:xfrm>
            <a:off x="90764" y="52457"/>
            <a:ext cx="998448" cy="144220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99234" y="6425168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圖3-3-1　網路資料的評估</a:t>
            </a:r>
          </a:p>
        </p:txBody>
      </p:sp>
    </p:spTree>
    <p:extLst>
      <p:ext uri="{BB962C8B-B14F-4D97-AF65-F5344CB8AC3E}">
        <p14:creationId xmlns:p14="http://schemas.microsoft.com/office/powerpoint/2010/main" val="470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hyperlink" Target="https://www.youtube.com/watch?v=m3gLNa-fx_w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tfc-taiwan.org.tw/migration_article_104122_775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yng10/padlet-3sc7z2s5prefanpz?frame_id=page%3AD1ZDpaZTjCrAHy3wQ_xZN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m6q13dEwLU&amp;t=15s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7.png"/><Relationship Id="rId3" Type="http://schemas.openxmlformats.org/officeDocument/2006/relationships/hyperlink" Target="https://www.google.com.tw/imgres?imgurl=http://farm1.staticflickr.com/299/19118435780_235c3df56a_o.jpg&amp;imgrefurl=https://www.poppyoh.com/?p%3D5117&amp;docid=Q5UYn8bEjjIS_M&amp;tbnid=jJOrxAdUmIu5iM:&amp;vet=10ahUKEwj6ieKNwKLkAhUmxIsBHfitDG4QMwgtKAMwAw..i&amp;w=2500&amp;h=1000&amp;bih=785&amp;biw=1920&amp;q=%E9%83%A8%E8%90%BD%E6%A0%BC&amp;ved=0ahUKEwj6ieKNwKLkAhUmxIsBHfitDG4QMwgtKAMwAw&amp;iact=mrc&amp;uact=8" TargetMode="External"/><Relationship Id="rId7" Type="http://schemas.openxmlformats.org/officeDocument/2006/relationships/diagramData" Target="../diagrams/data1.xml"/><Relationship Id="rId12" Type="http://schemas.openxmlformats.org/officeDocument/2006/relationships/image" Target="../media/image22.png"/><Relationship Id="rId17" Type="http://schemas.openxmlformats.org/officeDocument/2006/relationships/hyperlink" Target="https://eteacher.edu.tw/Material.aspx?id=4014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diagramDrawing" Target="../diagrams/drawing1.xml"/><Relationship Id="rId5" Type="http://schemas.openxmlformats.org/officeDocument/2006/relationships/hyperlink" Target="https://www.google.com.tw/imgres?imgurl=https://www.youtube.com/yts/img/yt_1200-vfl4C3T0K.png&amp;imgrefurl=https://www.youtube.com/?gl%3DTW%26hl%3Dzh-TW&amp;docid=SMETURXRFzFYcM&amp;tbnid=5c-lHMgimz0SzM:&amp;vet=10ahUKEwjb2Im1xKLkAhUkyYsBHX-DB5wQMwhRKAAwAA..i&amp;w=1200&amp;h=1200&amp;bih=785&amp;biw=1920&amp;q=yoputube&amp;ved=0ahUKEwjb2Im1xKLkAhUkyYsBHX-DB5wQMwhRKAAwAA&amp;iact=mrc&amp;uact=8" TargetMode="External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hyperlink" Target="https://www.google.com.tw/imgres?imgurl=https://www.techmarks.com/wp-content/uploads/2018/11/%E6%90%9C%E5%B0%8B%E8%87%89%E6%9B%B8%E7%B2%89%E7%B5%B2%E5%B0%88%E9%A0%81%E6%AD%B7%E5%8F%B2%E8%B2%BC%E6%96%87.png&amp;imgrefurl=https://www.techmarks.com/fb-page-search/&amp;docid=fCGiPuxvH0IsMM&amp;tbnid=dhp3lJMfe6joOM:&amp;vet=10ahUKEwiEpbO-v6LkAhUxE6YKHTwVBYgQMwhdKAUwBQ..i&amp;w=800&amp;h=400&amp;bih=785&amp;biw=1920&amp;q=%E8%87%89%E6%9B%B8&amp;ved=0ahUKEwiEpbO-v6LkAhUxE6YKHTwVBYgQMwhdKAUwBQ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tw/imgres?imgurl=https://cdn.pixabay.com/photo/2013/07/13/13/15/traffic-sign-160659_960_720.png&amp;imgrefurl=https://pixabay.com/zh/vectors/%E4%BA%A4%E9%80%9A%E6%A0%87%E5%BF%97-%E8%BF%B9%E8%B1%A1-%E7%BB%A7%E7%BB%AD%E6%A0%BC%E5%A4%96%E5%B0%8F%E5%BF%83-160659/&amp;docid=6sRELC_oKdGp0M&amp;tbnid=SrSUKHqN-XZcZM:&amp;vet=10ahUKEwjt7rudt6LkAhUhBKYKHRPDBGcQMwhgKAswCw..i&amp;w=816&amp;h=720&amp;bih=785&amp;biw=1920&amp;q=%E5%B0%8F%E5%BF%83&amp;ved=0ahUKEwjt7rudt6LkAhUhBKYKHRPDBGcQMwhgKAswCw&amp;iact=mrc&amp;uact=8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jpeg"/><Relationship Id="rId4" Type="http://schemas.openxmlformats.org/officeDocument/2006/relationships/hyperlink" Target="https://www.google.com.tw/imgres?imgurl=https://www.youtube.com/yts/img/yt_1200-vfl4C3T0K.png&amp;imgrefurl=https://www.youtube.com/?gl%3DTW%26hl%3Dzh-TW&amp;docid=SMETURXRFzFYcM&amp;tbnid=5c-lHMgimz0SzM:&amp;vet=10ahUKEwjb2Im1xKLkAhUkyYsBHX-DB5wQMwhRKAAwAA..i&amp;w=1200&amp;h=1200&amp;bih=785&amp;biw=1920&amp;q=yoputube&amp;ved=0ahUKEwjb2Im1xKLkAhUkyYsBHX-DB5wQMwhRKAAwAA&amp;iact=mrc&amp;uact=8" TargetMode="External"/><Relationship Id="rId9" Type="http://schemas.openxmlformats.org/officeDocument/2006/relationships/hyperlink" Target="https://www.google.com.tw/imgres?imgurl=https://us.123rf.com/450wm/opicobello/opicobello1406/opicobello140600124/29021449-three-dimensional-green-hook.jpg?ver%3D6&amp;imgrefurl=https://tw.123rf.com/%E5%90%91%E9%87%8F%E7%B4%A0%E6%9D%90/%E6%89%93%E5%8B%BE.html&amp;docid=vPesMe_PD3LxeM&amp;tbnid=Y8A_4S7qHRpu0M:&amp;vet=10ahUKEwi-ncOatqLkAhUKqpQKHbp_CFIQMwhPKAEwAQ..i&amp;w=450&amp;h=450&amp;bih=785&amp;biw=1920&amp;q=%E6%89%93%E5%8B%BE%20%E7%B6%A0&amp;ved=0ahUKEwi-ncOatqLkAhUKqpQKHbp_CFIQMwhPKAEwAQ&amp;iact=mrc&amp;uact=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ljqhJ1ZHso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youtube.com/watch?v=_h2O7OVa0pY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8F1DFE78-A9A4-4526-94C8-EE3DF142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398" y="181442"/>
            <a:ext cx="6647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搜尋資料  重要關鍵在</a:t>
            </a:r>
            <a:r>
              <a:rPr lang="zh-TW" altLang="en-US" sz="4800" dirty="0">
                <a:latin typeface="標楷體" panose="03000509000000000000" pitchFamily="65" charset="-120"/>
              </a:rPr>
              <a:t>：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7DFF6C4-836E-4C4C-896F-AA2DD74096A5}"/>
              </a:ext>
            </a:extLst>
          </p:cNvPr>
          <p:cNvSpPr txBox="1"/>
          <p:nvPr/>
        </p:nvSpPr>
        <p:spPr>
          <a:xfrm>
            <a:off x="1810917" y="2647400"/>
            <a:ext cx="637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什麼是媒體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6AECA42-F3DE-49B1-820A-C4F32D5E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14" y="1467527"/>
            <a:ext cx="1310090" cy="114295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A2B43CA-8AF4-4E72-95E0-7A7FE2BD0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921" y="1466310"/>
            <a:ext cx="1189001" cy="122265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ACF1468-FB09-443D-8DDC-BCC91CF28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27" y="1468837"/>
            <a:ext cx="874545" cy="96758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1471886-D346-4726-B2CE-76E3C2DCD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727" y="1370000"/>
            <a:ext cx="1087386" cy="12472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AF35800-ED9A-4F9A-9746-4C010AC88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081" y="1430613"/>
            <a:ext cx="1145316" cy="11260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EB4381C-AD98-48C3-AABC-C3840A9E4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796" y="1548631"/>
            <a:ext cx="800507" cy="86169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CEB3E6B4-1BB3-47B0-85ED-866446E2FE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1711" y="1548631"/>
            <a:ext cx="990228" cy="98075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E1BE5E1-C54B-1C5F-DF38-2F4B4E6A08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313" y="1637952"/>
            <a:ext cx="1278608" cy="802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E9E2C556-F5BA-457C-8497-3B638324666F}"/>
              </a:ext>
            </a:extLst>
          </p:cNvPr>
          <p:cNvGrpSpPr/>
          <p:nvPr/>
        </p:nvGrpSpPr>
        <p:grpSpPr>
          <a:xfrm>
            <a:off x="2718142" y="3824023"/>
            <a:ext cx="5632944" cy="2505075"/>
            <a:chOff x="2718142" y="3824023"/>
            <a:chExt cx="5632944" cy="2505075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1EC30610-04FD-4161-8532-1C57F8796775}"/>
                </a:ext>
              </a:extLst>
            </p:cNvPr>
            <p:cNvGrpSpPr/>
            <p:nvPr/>
          </p:nvGrpSpPr>
          <p:grpSpPr>
            <a:xfrm>
              <a:off x="2718142" y="3824023"/>
              <a:ext cx="5632944" cy="2505075"/>
              <a:chOff x="2718142" y="3824023"/>
              <a:chExt cx="5632944" cy="2505075"/>
            </a:xfrm>
          </p:grpSpPr>
          <p:sp>
            <p:nvSpPr>
              <p:cNvPr id="11" name="語音泡泡: 矩形 10">
                <a:extLst>
                  <a:ext uri="{FF2B5EF4-FFF2-40B4-BE49-F238E27FC236}">
                    <a16:creationId xmlns:a16="http://schemas.microsoft.com/office/drawing/2014/main" id="{E814B7FA-41EB-4490-9143-77698F431E63}"/>
                  </a:ext>
                </a:extLst>
              </p:cNvPr>
              <p:cNvSpPr/>
              <p:nvPr/>
            </p:nvSpPr>
            <p:spPr>
              <a:xfrm>
                <a:off x="3191857" y="3824023"/>
                <a:ext cx="5159229" cy="1689551"/>
              </a:xfrm>
              <a:prstGeom prst="wedgeRectCallout">
                <a:avLst>
                  <a:gd name="adj1" fmla="val -47421"/>
                  <a:gd name="adj2" fmla="val 7279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8" name="圖片 47">
                <a:extLst>
                  <a:ext uri="{FF2B5EF4-FFF2-40B4-BE49-F238E27FC236}">
                    <a16:creationId xmlns:a16="http://schemas.microsoft.com/office/drawing/2014/main" id="{A169E4BF-1767-4801-99A9-831D3C86D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142" y="5550842"/>
                <a:ext cx="538809" cy="778256"/>
              </a:xfrm>
              <a:prstGeom prst="rect">
                <a:avLst/>
              </a:prstGeom>
            </p:spPr>
          </p:pic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7C137A0-29BD-4437-A29E-FDCF6FD05304}"/>
                </a:ext>
              </a:extLst>
            </p:cNvPr>
            <p:cNvSpPr txBox="1"/>
            <p:nvPr/>
          </p:nvSpPr>
          <p:spPr>
            <a:xfrm rot="20943388">
              <a:off x="3130276" y="5814701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原來如此</a:t>
              </a:r>
              <a:r>
                <a:rPr lang="en-US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5" name="標題 6">
            <a:extLst>
              <a:ext uri="{FF2B5EF4-FFF2-40B4-BE49-F238E27FC236}">
                <a16:creationId xmlns:a16="http://schemas.microsoft.com/office/drawing/2014/main" id="{5C853FC0-F78F-4076-A1A2-36F5E420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31" y="73400"/>
            <a:ext cx="7886700" cy="1325563"/>
          </a:xfrm>
        </p:spPr>
        <p:txBody>
          <a:bodyPr/>
          <a:lstStyle/>
          <a:p>
            <a:r>
              <a:rPr lang="zh-TW" altLang="en-US" dirty="0"/>
              <a:t>作者</a:t>
            </a:r>
            <a:r>
              <a:rPr lang="zh-TW" altLang="en-US" dirty="0">
                <a:solidFill>
                  <a:srgbClr val="C00000"/>
                </a:solidFill>
              </a:rPr>
              <a:t>為什麼</a:t>
            </a:r>
            <a:r>
              <a:rPr lang="zh-TW" altLang="en-US" dirty="0"/>
              <a:t>這樣說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E81E14F-742B-4998-888A-6C89AE7B2C9C}"/>
              </a:ext>
            </a:extLst>
          </p:cNvPr>
          <p:cNvSpPr txBox="1"/>
          <p:nvPr/>
        </p:nvSpPr>
        <p:spPr>
          <a:xfrm>
            <a:off x="2720088" y="1316355"/>
            <a:ext cx="64916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偏見並非都是壞的</a:t>
            </a:r>
            <a:r>
              <a:rPr lang="zh-TW" altLang="en-US" sz="32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但你必須意識到它。</a:t>
            </a:r>
            <a:endParaRPr lang="en-US" altLang="zh-TW" sz="20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新聞報導</a:t>
            </a: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可能針對某一主題表達主觀意見。</a:t>
            </a:r>
            <a:endParaRPr lang="en-US" altLang="zh-TW" sz="20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教育機構、非營利組織、政府</a:t>
            </a: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都有可能為了完成</a:t>
            </a:r>
            <a:endParaRPr lang="en-US" altLang="zh-TW" sz="20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某一個特定的議題而把意見偽裝起來。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029208C-DB2E-4ECB-BFFA-3E601EDC1E0B}"/>
              </a:ext>
            </a:extLst>
          </p:cNvPr>
          <p:cNvGrpSpPr/>
          <p:nvPr/>
        </p:nvGrpSpPr>
        <p:grpSpPr>
          <a:xfrm>
            <a:off x="1671690" y="2910577"/>
            <a:ext cx="7459946" cy="830997"/>
            <a:chOff x="1826361" y="5645364"/>
            <a:chExt cx="7459946" cy="83099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55DC048-66F2-4AC3-91EE-8F513839FCF5}"/>
                </a:ext>
              </a:extLst>
            </p:cNvPr>
            <p:cNvSpPr/>
            <p:nvPr/>
          </p:nvSpPr>
          <p:spPr>
            <a:xfrm>
              <a:off x="1826361" y="5792644"/>
              <a:ext cx="544963" cy="4860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A360E35-57CF-4573-AFE5-B9D625122D14}"/>
                </a:ext>
              </a:extLst>
            </p:cNvPr>
            <p:cNvSpPr txBox="1"/>
            <p:nvPr/>
          </p:nvSpPr>
          <p:spPr>
            <a:xfrm>
              <a:off x="2433149" y="5645364"/>
              <a:ext cx="68531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最好的方法是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去搜尋</a:t>
              </a:r>
              <a:r>
                <a:rPr lang="zh-TW" altLang="en-US" sz="28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不同的意見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多樣化的觀點和意見，可以讓分析和評論更完整、更嚴謹。</a:t>
              </a: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F8938960-0AC1-4086-865A-19F1D621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r="569" b="15081"/>
          <a:stretch/>
        </p:blipFill>
        <p:spPr>
          <a:xfrm>
            <a:off x="4468471" y="3906066"/>
            <a:ext cx="2386649" cy="13826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4E4A0D1-6796-4186-8BD8-B91CACDE5E56}"/>
              </a:ext>
            </a:extLst>
          </p:cNvPr>
          <p:cNvSpPr txBox="1"/>
          <p:nvPr/>
        </p:nvSpPr>
        <p:spPr>
          <a:xfrm>
            <a:off x="6855120" y="40433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ea typeface="微軟正黑體" panose="020B0604030504040204" pitchFamily="34" charset="-120"/>
              </a:rPr>
              <a:t>反對</a:t>
            </a:r>
            <a:r>
              <a:rPr lang="en-US" altLang="zh-TW" dirty="0">
                <a:ea typeface="微軟正黑體" panose="020B0604030504040204" pitchFamily="34" charset="-120"/>
              </a:rPr>
              <a:t>!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94405F5-908C-4BB3-B8F8-10586F8F79D8}"/>
              </a:ext>
            </a:extLst>
          </p:cNvPr>
          <p:cNvSpPr txBox="1"/>
          <p:nvPr/>
        </p:nvSpPr>
        <p:spPr>
          <a:xfrm>
            <a:off x="3830243" y="401982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ea typeface="微軟正黑體" panose="020B0604030504040204" pitchFamily="34" charset="-120"/>
              </a:rPr>
              <a:t>贊成</a:t>
            </a:r>
            <a:r>
              <a:rPr lang="en-US" altLang="zh-TW" dirty="0">
                <a:ea typeface="微軟正黑體" panose="020B0604030504040204" pitchFamily="34" charset="-120"/>
              </a:rPr>
              <a:t>!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1B24018-D617-4C5D-95B0-3302AA8E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30" y="4624392"/>
            <a:ext cx="1975275" cy="15485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6F1BB98-93DB-4D33-A043-6A6DA7E9C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89" y="3092535"/>
            <a:ext cx="414564" cy="42066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CEC3969-DAD6-43E9-9C62-2F4F04E16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427" y="1361706"/>
            <a:ext cx="676715" cy="5974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98BA6A0-00BB-7367-335B-950A83031633}"/>
              </a:ext>
            </a:extLst>
          </p:cNvPr>
          <p:cNvSpPr txBox="1"/>
          <p:nvPr/>
        </p:nvSpPr>
        <p:spPr>
          <a:xfrm>
            <a:off x="5207726" y="58521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7"/>
              </a:rPr>
              <a:t>媒體與他們的產地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104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5" name="標題 6">
            <a:extLst>
              <a:ext uri="{FF2B5EF4-FFF2-40B4-BE49-F238E27FC236}">
                <a16:creationId xmlns:a16="http://schemas.microsoft.com/office/drawing/2014/main" id="{5C853FC0-F78F-4076-A1A2-36F5E420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31" y="73400"/>
            <a:ext cx="4261869" cy="1325563"/>
          </a:xfrm>
        </p:spPr>
        <p:txBody>
          <a:bodyPr/>
          <a:lstStyle/>
          <a:p>
            <a:r>
              <a:rPr lang="zh-TW" altLang="en-US" dirty="0"/>
              <a:t>統整概念後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E81E14F-742B-4998-888A-6C89AE7B2C9C}"/>
              </a:ext>
            </a:extLst>
          </p:cNvPr>
          <p:cNvSpPr txBox="1"/>
          <p:nvPr/>
        </p:nvSpPr>
        <p:spPr>
          <a:xfrm>
            <a:off x="649815" y="1803219"/>
            <a:ext cx="8043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是否能確定新聞來源？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新聞來源是否為知名人士及媒體。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這則新聞和你原先的認知相較有無差距？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這則新聞是否合理？你是否真的理解這則新聞？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你是否能找到其他可信任的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個新聞來源也同意新聞上的資訊？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是否有專家認同或共同具名這則新聞？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這則新聞是否有版權？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543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5" name="標題 6">
            <a:extLst>
              <a:ext uri="{FF2B5EF4-FFF2-40B4-BE49-F238E27FC236}">
                <a16:creationId xmlns:a16="http://schemas.microsoft.com/office/drawing/2014/main" id="{5C853FC0-F78F-4076-A1A2-36F5E420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63" y="79067"/>
            <a:ext cx="8275069" cy="106393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假鬼假怪假新聞：如何反制網路假訊息？</a:t>
            </a:r>
          </a:p>
        </p:txBody>
      </p:sp>
      <p:sp>
        <p:nvSpPr>
          <p:cNvPr id="2" name="爆炸: 十四角 1">
            <a:extLst>
              <a:ext uri="{FF2B5EF4-FFF2-40B4-BE49-F238E27FC236}">
                <a16:creationId xmlns:a16="http://schemas.microsoft.com/office/drawing/2014/main" id="{5F4F8337-2BA0-4F96-9F5E-2FE3FEE4932C}"/>
              </a:ext>
            </a:extLst>
          </p:cNvPr>
          <p:cNvSpPr/>
          <p:nvPr/>
        </p:nvSpPr>
        <p:spPr>
          <a:xfrm rot="419740">
            <a:off x="294067" y="1021038"/>
            <a:ext cx="8173469" cy="361683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1311E0B-17C0-4DFC-92E8-B6611C27FE34}"/>
              </a:ext>
            </a:extLst>
          </p:cNvPr>
          <p:cNvSpPr txBox="1"/>
          <p:nvPr/>
        </p:nvSpPr>
        <p:spPr>
          <a:xfrm rot="21212391">
            <a:off x="1972732" y="2376268"/>
            <a:ext cx="442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我們必須善用各種事實查核平臺，辨識真假資訊</a:t>
            </a:r>
          </a:p>
        </p:txBody>
      </p:sp>
      <p:pic>
        <p:nvPicPr>
          <p:cNvPr id="7" name="圖片 6">
            <a:hlinkClick r:id="rId2"/>
            <a:extLst>
              <a:ext uri="{FF2B5EF4-FFF2-40B4-BE49-F238E27FC236}">
                <a16:creationId xmlns:a16="http://schemas.microsoft.com/office/drawing/2014/main" id="{2CE72278-FF5A-4259-932F-61828844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3" y="4473938"/>
            <a:ext cx="3708889" cy="94737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7ADC784-66ED-4E35-A88B-ED47AF39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8" y="4189346"/>
            <a:ext cx="3264749" cy="158146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DA7646-9AB5-4A16-9EB7-CE2676AB3D2A}"/>
              </a:ext>
            </a:extLst>
          </p:cNvPr>
          <p:cNvSpPr txBox="1"/>
          <p:nvPr/>
        </p:nvSpPr>
        <p:spPr>
          <a:xfrm>
            <a:off x="1066800" y="5664200"/>
            <a:ext cx="4614333" cy="65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C6BF341-95A5-47E8-94FB-9E96C35F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31" y="5947763"/>
            <a:ext cx="918766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rgbClr val="504949"/>
                </a:solidFill>
                <a:effectLst/>
                <a:latin typeface="Arial Unicode MS"/>
                <a:ea typeface="unset"/>
              </a:rPr>
              <a:t>事實查核（fact-checking）、批判性思考（critical thinking）與選民識讀（voter literacy）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7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17EAC20-8507-4139-8626-9684FC85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19" y="328029"/>
            <a:ext cx="6630325" cy="638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97ED455-6316-425D-A8A8-B9F6D915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17" y="2201839"/>
            <a:ext cx="3731625" cy="245432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E1CB89C-52FF-441A-8606-46A8F376B59F}"/>
              </a:ext>
            </a:extLst>
          </p:cNvPr>
          <p:cNvSpPr txBox="1"/>
          <p:nvPr/>
        </p:nvSpPr>
        <p:spPr>
          <a:xfrm>
            <a:off x="4274483" y="204351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🤔</a:t>
            </a:r>
            <a:r>
              <a:rPr lang="zh-TW" altLang="en-US" sz="3200" dirty="0"/>
              <a:t>生活中看見了什麼不平等對待?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9743AC9-9656-4924-A702-A886704511CC}"/>
              </a:ext>
            </a:extLst>
          </p:cNvPr>
          <p:cNvSpPr txBox="1"/>
          <p:nvPr/>
        </p:nvSpPr>
        <p:spPr>
          <a:xfrm>
            <a:off x="4342216" y="365933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❓減少不平等容易嗎？為什麼？</a:t>
            </a:r>
          </a:p>
        </p:txBody>
      </p:sp>
    </p:spTree>
    <p:extLst>
      <p:ext uri="{BB962C8B-B14F-4D97-AF65-F5344CB8AC3E}">
        <p14:creationId xmlns:p14="http://schemas.microsoft.com/office/powerpoint/2010/main" val="277975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E3D8-9CD3-65FF-C99F-B63F56FF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B8343E-350A-9255-67CB-33D5165B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D85EA69-F5DA-9E6D-98C4-FA02AC6926B8}"/>
              </a:ext>
            </a:extLst>
          </p:cNvPr>
          <p:cNvSpPr txBox="1"/>
          <p:nvPr/>
        </p:nvSpPr>
        <p:spPr>
          <a:xfrm>
            <a:off x="410071" y="1653305"/>
            <a:ext cx="8120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Work Sans Medium" pitchFamily="2" charset="0"/>
              </a:rPr>
              <a:t>◆</a:t>
            </a:r>
            <a:r>
              <a:rPr lang="zh-TW" altLang="en-US" sz="2800" dirty="0"/>
              <a:t>閱讀灰色便利貼的新聞標題</a:t>
            </a:r>
            <a:endParaRPr lang="en-US" altLang="zh-TW" sz="2800" dirty="0"/>
          </a:p>
          <a:p>
            <a:r>
              <a:rPr lang="zh-TW" altLang="en-US" sz="2800" dirty="0"/>
              <a:t>如果標題文字帶有情緒強烈、爭議、讓你想點閱的拖到左邊；</a:t>
            </a:r>
            <a:endParaRPr lang="en-US" altLang="zh-TW" sz="2800" dirty="0"/>
          </a:p>
          <a:p>
            <a:r>
              <a:rPr lang="zh-TW" altLang="en-US" sz="2800" dirty="0"/>
              <a:t>如果標題文字只有客觀事實敘述，就拖到右邊。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A94A58D-51BE-9C49-BC75-5FC5E79687F7}"/>
              </a:ext>
            </a:extLst>
          </p:cNvPr>
          <p:cNvSpPr txBox="1"/>
          <p:nvPr/>
        </p:nvSpPr>
        <p:spPr>
          <a:xfrm>
            <a:off x="1144969" y="185448"/>
            <a:ext cx="7370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0" i="0" dirty="0">
                <a:effectLst/>
                <a:latin typeface="Libre Franklin" panose="020F0502020204030204" pitchFamily="2" charset="0"/>
              </a:rPr>
              <a:t>標題閱讀任務</a:t>
            </a:r>
            <a:r>
              <a:rPr lang="en-US" altLang="zh-TW" sz="4800" b="0" i="0" dirty="0">
                <a:effectLst/>
                <a:latin typeface="Libre Franklin" panose="020F0502020204030204" pitchFamily="2" charset="0"/>
              </a:rPr>
              <a:t>(</a:t>
            </a:r>
            <a:r>
              <a:rPr lang="zh-TW" altLang="en-US" sz="4800" b="0" i="0" dirty="0">
                <a:effectLst/>
                <a:latin typeface="Libre Franklin" panose="020F0502020204030204" pitchFamily="2" charset="0"/>
              </a:rPr>
              <a:t>灰色便利貼</a:t>
            </a:r>
            <a:r>
              <a:rPr lang="en-US" altLang="zh-TW" sz="4800" b="0" i="0" dirty="0">
                <a:effectLst/>
                <a:latin typeface="Libre Franklin" panose="020F0502020204030204" pitchFamily="2" charset="0"/>
              </a:rPr>
              <a:t>)</a:t>
            </a:r>
            <a:endParaRPr lang="zh-TW" altLang="en-US" sz="4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9F76B5-BE06-CEFD-2CD7-A12C646BFF8E}"/>
              </a:ext>
            </a:extLst>
          </p:cNvPr>
          <p:cNvSpPr txBox="1"/>
          <p:nvPr/>
        </p:nvSpPr>
        <p:spPr>
          <a:xfrm>
            <a:off x="295883" y="1283973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步驟一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6991E5B-1C0E-71FC-E5E4-1F47028809D3}"/>
              </a:ext>
            </a:extLst>
          </p:cNvPr>
          <p:cNvSpPr txBox="1"/>
          <p:nvPr/>
        </p:nvSpPr>
        <p:spPr>
          <a:xfrm>
            <a:off x="696687" y="5857193"/>
            <a:ext cx="8149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Libre Franklin" pitchFamily="2" charset="0"/>
              </a:rPr>
              <a:t>兩人一組，一定要經過討論才能移動便利貼，計時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Libre Franklin" pitchFamily="2" charset="0"/>
              </a:rPr>
              <a:t>10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Libre Franklin" pitchFamily="2" charset="0"/>
              </a:rPr>
              <a:t>分鐘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7D4CA85-8521-CDE1-C699-E35E2161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68" y="3469187"/>
            <a:ext cx="6435634" cy="226779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6DC8562-797E-CF4B-2D0D-C0549B47B3A6}"/>
              </a:ext>
            </a:extLst>
          </p:cNvPr>
          <p:cNvSpPr txBox="1"/>
          <p:nvPr/>
        </p:nvSpPr>
        <p:spPr>
          <a:xfrm>
            <a:off x="4693920" y="6419475"/>
            <a:ext cx="30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https://reurl.cc/nlEggn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53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FC0B6-E79F-7497-F007-3F445F98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3EFC1E-08C0-14B2-6C7E-959FCF3B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BF9A7A-FF12-B138-5F2C-4B640ACD81E6}"/>
              </a:ext>
            </a:extLst>
          </p:cNvPr>
          <p:cNvSpPr txBox="1"/>
          <p:nvPr/>
        </p:nvSpPr>
        <p:spPr>
          <a:xfrm>
            <a:off x="1" y="1338868"/>
            <a:ext cx="91439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Work Sans Medium" pitchFamily="2" charset="0"/>
              </a:rPr>
              <a:t>◆</a:t>
            </a:r>
            <a:r>
              <a:rPr lang="zh-TW" altLang="en-US" sz="2800" dirty="0"/>
              <a:t>閱讀橘色便利貼的新聞標題</a:t>
            </a:r>
            <a:endParaRPr lang="en-US" altLang="zh-TW" sz="2800" dirty="0"/>
          </a:p>
          <a:p>
            <a:r>
              <a:rPr lang="zh-TW" altLang="en-US" sz="2800" dirty="0"/>
              <a:t>如果標題文字帶有情緒強烈、爭議、讓你想點閱的情緒，請將橘色的情緒卡配對上去，可以自行複製、新增情緒。一張灰色卡不一定只能配一種情緒。要確認是哪一個詞或句子帶有情緒，</a:t>
            </a:r>
            <a:r>
              <a:rPr lang="zh-TW" altLang="en-US" sz="2800" dirty="0">
                <a:solidFill>
                  <a:schemeClr val="accent2"/>
                </a:solidFill>
              </a:rPr>
              <a:t>如果放在右側的標題，你可以找到詞或句子帶有情緒，表示這張灰色卡不適合放在右邊，可以重新移動卡片</a:t>
            </a:r>
            <a:r>
              <a:rPr lang="zh-TW" altLang="en-US" sz="2800" dirty="0"/>
              <a:t>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53574B3-00A3-A74D-92F6-6C0C318A5E72}"/>
              </a:ext>
            </a:extLst>
          </p:cNvPr>
          <p:cNvSpPr txBox="1"/>
          <p:nvPr/>
        </p:nvSpPr>
        <p:spPr>
          <a:xfrm>
            <a:off x="631164" y="135822"/>
            <a:ext cx="8356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0" i="0" dirty="0">
                <a:effectLst/>
                <a:latin typeface="Libre Franklin" panose="020F0502020204030204" pitchFamily="2" charset="0"/>
              </a:rPr>
              <a:t>標題</a:t>
            </a:r>
            <a:r>
              <a:rPr lang="zh-TW" altLang="en-US" sz="4800" b="0" i="0" u="sng" dirty="0">
                <a:effectLst/>
                <a:latin typeface="Libre Franklin" panose="020F0502020204030204" pitchFamily="2" charset="0"/>
              </a:rPr>
              <a:t>情緒判讀</a:t>
            </a:r>
            <a:r>
              <a:rPr lang="zh-TW" altLang="en-US" sz="4800" b="0" i="0" dirty="0">
                <a:effectLst/>
                <a:latin typeface="Libre Franklin" panose="020F0502020204030204" pitchFamily="2" charset="0"/>
              </a:rPr>
              <a:t>任務</a:t>
            </a:r>
            <a:r>
              <a:rPr lang="en-US" altLang="zh-TW" sz="4800" b="0" i="0" dirty="0">
                <a:effectLst/>
                <a:latin typeface="Libre Franklin" panose="020F0502020204030204" pitchFamily="2" charset="0"/>
              </a:rPr>
              <a:t>(</a:t>
            </a:r>
            <a:r>
              <a:rPr lang="zh-TW" altLang="en-US" sz="4800" dirty="0">
                <a:latin typeface="Libre Franklin" panose="020F0502020204030204" pitchFamily="2" charset="0"/>
              </a:rPr>
              <a:t>橘</a:t>
            </a:r>
            <a:r>
              <a:rPr lang="zh-TW" altLang="en-US" sz="4800" b="0" i="0" dirty="0">
                <a:effectLst/>
                <a:latin typeface="Libre Franklin" panose="020F0502020204030204" pitchFamily="2" charset="0"/>
              </a:rPr>
              <a:t>色便利貼</a:t>
            </a:r>
            <a:r>
              <a:rPr lang="en-US" altLang="zh-TW" sz="4800" b="0" i="0" dirty="0">
                <a:effectLst/>
                <a:latin typeface="Libre Franklin" panose="020F0502020204030204" pitchFamily="2" charset="0"/>
              </a:rPr>
              <a:t>)</a:t>
            </a:r>
            <a:endParaRPr lang="zh-TW" altLang="en-US" sz="4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30CB5A-5E45-B13F-3855-9612DE9F64D4}"/>
              </a:ext>
            </a:extLst>
          </p:cNvPr>
          <p:cNvSpPr txBox="1"/>
          <p:nvPr/>
        </p:nvSpPr>
        <p:spPr>
          <a:xfrm>
            <a:off x="246769" y="1018559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步驟二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3E5B9A-E279-09B2-4C83-B7DF8E997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4" y="4447411"/>
            <a:ext cx="7807442" cy="233718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F8D932B-6FAE-7569-F34D-8F1186F19FA2}"/>
              </a:ext>
            </a:extLst>
          </p:cNvPr>
          <p:cNvSpPr txBox="1"/>
          <p:nvPr/>
        </p:nvSpPr>
        <p:spPr>
          <a:xfrm>
            <a:off x="2616718" y="3985746"/>
            <a:ext cx="6605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Libre Franklin" pitchFamily="2" charset="0"/>
              </a:rPr>
              <a:t>一定要經過討論才能移動便利貼，計時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Libre Franklin" pitchFamily="2" charset="0"/>
              </a:rPr>
              <a:t>10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Libre Franklin" pitchFamily="2" charset="0"/>
              </a:rPr>
              <a:t>分鐘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FA29-69BF-8DE8-B916-696E5AB7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981806-5006-0C14-9578-960AE38C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B53C6C-1384-0E39-165E-C2E0AA4D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64" y="310612"/>
            <a:ext cx="6630325" cy="638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266E7E-B805-09B5-846C-DE000A83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44" y="107904"/>
            <a:ext cx="1278639" cy="84097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8872637-3050-AD09-3A42-41EF999FE70C}"/>
              </a:ext>
            </a:extLst>
          </p:cNvPr>
          <p:cNvSpPr txBox="1"/>
          <p:nvPr/>
        </p:nvSpPr>
        <p:spPr>
          <a:xfrm>
            <a:off x="461554" y="2062261"/>
            <a:ext cx="84894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/>
              <a:t>SDG10 </a:t>
            </a:r>
            <a:r>
              <a:rPr lang="zh-TW" altLang="en-US" sz="3200" dirty="0"/>
              <a:t>涵蓋了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</a:rPr>
              <a:t>貧富差距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FFC000"/>
                </a:solidFill>
              </a:rPr>
              <a:t>性別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FF0000"/>
                </a:solidFill>
              </a:rPr>
              <a:t>種族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00B0F0"/>
                </a:solidFill>
              </a:rPr>
              <a:t>身心障礙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7030A0"/>
                </a:solidFill>
              </a:rPr>
              <a:t>長者權益</a:t>
            </a:r>
            <a:r>
              <a:rPr lang="zh-TW" altLang="en-US" sz="3200" dirty="0"/>
              <a:t>等廣泛的不平等議題。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要進行媒體識讀，我們應聚焦在媒體如何呈現這些弱勢群體、以及如何討論資源分配的公平性。</a:t>
            </a:r>
          </a:p>
        </p:txBody>
      </p:sp>
    </p:spTree>
    <p:extLst>
      <p:ext uri="{BB962C8B-B14F-4D97-AF65-F5344CB8AC3E}">
        <p14:creationId xmlns:p14="http://schemas.microsoft.com/office/powerpoint/2010/main" val="381440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1292-6F44-3EAD-285F-79892910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7E0253-DF48-2D06-3A4A-19FADD39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37632F-BD6D-D4A5-A636-947294EC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64" y="310612"/>
            <a:ext cx="6630325" cy="638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EB13479-8DB7-7161-5C3D-81A736B1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44" y="107904"/>
            <a:ext cx="1278639" cy="8409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A609A1F-0F05-C134-3BCB-FF96A55E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1" y="2345144"/>
            <a:ext cx="8955589" cy="350955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818C093-4FAE-7C2D-0055-AB6763827968}"/>
              </a:ext>
            </a:extLst>
          </p:cNvPr>
          <p:cNvSpPr txBox="1"/>
          <p:nvPr/>
        </p:nvSpPr>
        <p:spPr>
          <a:xfrm>
            <a:off x="875212" y="15495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第一部分：新聞表面與主要聲音</a:t>
            </a:r>
          </a:p>
        </p:txBody>
      </p:sp>
    </p:spTree>
    <p:extLst>
      <p:ext uri="{BB962C8B-B14F-4D97-AF65-F5344CB8AC3E}">
        <p14:creationId xmlns:p14="http://schemas.microsoft.com/office/powerpoint/2010/main" val="330256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59397-FDBA-61B3-E2CD-8785C5ED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8774C2-14BC-E48B-1CEE-0A41F552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2EF5AD-08EE-2E68-EAEA-FA57431B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64" y="310612"/>
            <a:ext cx="6630325" cy="638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C11AA2A-2D6A-0856-1020-AC3C9EA9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44" y="107904"/>
            <a:ext cx="1278639" cy="84097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DBDA24B-2CAB-4AE6-84CC-98736FC8BE4C}"/>
              </a:ext>
            </a:extLst>
          </p:cNvPr>
          <p:cNvSpPr txBox="1"/>
          <p:nvPr/>
        </p:nvSpPr>
        <p:spPr>
          <a:xfrm>
            <a:off x="1021764" y="1364868"/>
            <a:ext cx="700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第二部分：聲音的比較與分析，請回頭檢視新聞，</a:t>
            </a:r>
            <a:endParaRPr lang="en-US" altLang="zh-TW" sz="2400" dirty="0"/>
          </a:p>
          <a:p>
            <a:r>
              <a:rPr lang="zh-TW" altLang="en-US" sz="2400" dirty="0"/>
              <a:t>並思考聲音的平衡性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125D5EA-80E0-1E9A-A6C2-1F0B9DCF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2310144"/>
            <a:ext cx="8894629" cy="382009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AE223C-3F33-2513-297A-6E65C43BDE6E}"/>
              </a:ext>
            </a:extLst>
          </p:cNvPr>
          <p:cNvSpPr/>
          <p:nvPr/>
        </p:nvSpPr>
        <p:spPr>
          <a:xfrm>
            <a:off x="156754" y="4850674"/>
            <a:ext cx="5590903" cy="844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03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2FC0-B140-93DC-44C9-2E634F7FC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AE765E-176E-60BC-77D1-29D5109D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E87D7A-66E2-3891-07F3-C85B3004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64" y="310612"/>
            <a:ext cx="6630325" cy="638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EBA5BDC-29D0-5045-1348-ACC66E95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44" y="107904"/>
            <a:ext cx="1278639" cy="84097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198EE1B-42DC-1585-D000-270433361A96}"/>
              </a:ext>
            </a:extLst>
          </p:cNvPr>
          <p:cNvSpPr txBox="1"/>
          <p:nvPr/>
        </p:nvSpPr>
        <p:spPr>
          <a:xfrm>
            <a:off x="927463" y="11489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依據新聞要件，完成學習單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2445368-9E4E-1CB5-EFFA-BEA7D6DDE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" y="1610605"/>
            <a:ext cx="8990840" cy="5139491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E0B77982-30B2-5F60-359F-8A256BD31A5F}"/>
              </a:ext>
            </a:extLst>
          </p:cNvPr>
          <p:cNvSpPr/>
          <p:nvPr/>
        </p:nvSpPr>
        <p:spPr>
          <a:xfrm>
            <a:off x="235131" y="4241074"/>
            <a:ext cx="1018903" cy="2178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B41DEE1-1B58-BF95-0704-237E3CBAE06F}"/>
              </a:ext>
            </a:extLst>
          </p:cNvPr>
          <p:cNvCxnSpPr/>
          <p:nvPr/>
        </p:nvCxnSpPr>
        <p:spPr>
          <a:xfrm>
            <a:off x="1193074" y="4902926"/>
            <a:ext cx="5138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FC239F-98B1-43DE-62CC-75B6ACE99FA3}"/>
              </a:ext>
            </a:extLst>
          </p:cNvPr>
          <p:cNvSpPr txBox="1"/>
          <p:nvPr/>
        </p:nvSpPr>
        <p:spPr>
          <a:xfrm>
            <a:off x="1706880" y="4720376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可依據新聞的關鍵字進行修改</a:t>
            </a:r>
          </a:p>
        </p:txBody>
      </p:sp>
    </p:spTree>
    <p:extLst>
      <p:ext uri="{BB962C8B-B14F-4D97-AF65-F5344CB8AC3E}">
        <p14:creationId xmlns:p14="http://schemas.microsoft.com/office/powerpoint/2010/main" val="24608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3269FFCC-B843-4F2E-BA21-1C0D4643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48" y="19005"/>
            <a:ext cx="7886700" cy="1325563"/>
          </a:xfrm>
        </p:spPr>
        <p:txBody>
          <a:bodyPr/>
          <a:lstStyle/>
          <a:p>
            <a:r>
              <a:rPr lang="zh-TW" altLang="en-US" dirty="0"/>
              <a:t>評估指標</a:t>
            </a:r>
            <a:r>
              <a:rPr lang="en-US" altLang="zh-TW" dirty="0"/>
              <a:t>--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45F7E29-B5DA-4073-809B-EE5EE219F26F}"/>
              </a:ext>
            </a:extLst>
          </p:cNvPr>
          <p:cNvSpPr txBox="1"/>
          <p:nvPr/>
        </p:nvSpPr>
        <p:spPr>
          <a:xfrm>
            <a:off x="461045" y="5282567"/>
            <a:ext cx="8084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我們可以使用熟悉的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六何提問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把搜尋到的資料從外觀到內容逐一驗證，完成資料的評估。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339747-EA57-4136-A1B6-FD15D466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15" y="1527369"/>
            <a:ext cx="3760707" cy="3592317"/>
          </a:xfrm>
          <a:prstGeom prst="rect">
            <a:avLst/>
          </a:prstGeom>
        </p:spPr>
      </p:pic>
      <p:sp>
        <p:nvSpPr>
          <p:cNvPr id="6" name="加號 5">
            <a:extLst>
              <a:ext uri="{FF2B5EF4-FFF2-40B4-BE49-F238E27FC236}">
                <a16:creationId xmlns:a16="http://schemas.microsoft.com/office/drawing/2014/main" id="{38EF8F84-E710-4E62-BE8E-DCE149BBE9B3}"/>
              </a:ext>
            </a:extLst>
          </p:cNvPr>
          <p:cNvSpPr/>
          <p:nvPr/>
        </p:nvSpPr>
        <p:spPr>
          <a:xfrm>
            <a:off x="4259609" y="2789827"/>
            <a:ext cx="728166" cy="78979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D459ADC-2990-4403-B03D-906A4745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568"/>
            <a:ext cx="4350973" cy="385750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A0A3782-7A37-F50D-DF8E-710AE12A7228}"/>
              </a:ext>
            </a:extLst>
          </p:cNvPr>
          <p:cNvSpPr txBox="1"/>
          <p:nvPr/>
        </p:nvSpPr>
        <p:spPr>
          <a:xfrm>
            <a:off x="3686910" y="-7121"/>
            <a:ext cx="415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新聞媒體</a:t>
            </a:r>
          </a:p>
        </p:txBody>
      </p:sp>
    </p:spTree>
    <p:extLst>
      <p:ext uri="{BB962C8B-B14F-4D97-AF65-F5344CB8AC3E}">
        <p14:creationId xmlns:p14="http://schemas.microsoft.com/office/powerpoint/2010/main" val="416213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6C9B456-D018-48A1-9DBB-3F69C582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6" y="1319739"/>
            <a:ext cx="6401196" cy="498443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E364C1D8-EF3E-43E0-B219-E49BF1B1250B}"/>
              </a:ext>
            </a:extLst>
          </p:cNvPr>
          <p:cNvGrpSpPr/>
          <p:nvPr/>
        </p:nvGrpSpPr>
        <p:grpSpPr>
          <a:xfrm>
            <a:off x="5333821" y="3128740"/>
            <a:ext cx="1489984" cy="1484906"/>
            <a:chOff x="8618619" y="1711524"/>
            <a:chExt cx="2117857" cy="2117856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9FA5668-5907-49D0-AF80-B4D3658BE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8619" y="1711524"/>
              <a:ext cx="2117857" cy="2117856"/>
            </a:xfrm>
            <a:prstGeom prst="rect">
              <a:avLst/>
            </a:prstGeom>
          </p:spPr>
        </p:pic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30951BCB-461F-4FC9-B84C-2632B867F98B}"/>
                </a:ext>
              </a:extLst>
            </p:cNvPr>
            <p:cNvSpPr/>
            <p:nvPr/>
          </p:nvSpPr>
          <p:spPr>
            <a:xfrm flipH="1">
              <a:off x="9553728" y="2770452"/>
              <a:ext cx="219154" cy="21159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D4D36696-7AF9-43EA-92F8-AC83EFB1DD39}"/>
              </a:ext>
            </a:extLst>
          </p:cNvPr>
          <p:cNvSpPr txBox="1"/>
          <p:nvPr/>
        </p:nvSpPr>
        <p:spPr>
          <a:xfrm>
            <a:off x="4326134" y="2867130"/>
            <a:ext cx="1430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1.What?</a:t>
            </a:r>
            <a:endParaRPr lang="zh-TW" altLang="en-US" sz="2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3DC41107-D1AB-43FC-9C0F-25B146BF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45" y="-5824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網站識讀第一步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99E90E-F3EE-44A9-B5DA-E4A90366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62" y="4356795"/>
            <a:ext cx="1981372" cy="1475360"/>
          </a:xfrm>
          <a:prstGeom prst="rect">
            <a:avLst/>
          </a:prstGeom>
        </p:spPr>
      </p:pic>
      <p:sp>
        <p:nvSpPr>
          <p:cNvPr id="14" name="矩形: 摺角紙張 13">
            <a:extLst>
              <a:ext uri="{FF2B5EF4-FFF2-40B4-BE49-F238E27FC236}">
                <a16:creationId xmlns:a16="http://schemas.microsoft.com/office/drawing/2014/main" id="{4E009823-5836-4286-8464-6F9FA6F4E05A}"/>
              </a:ext>
            </a:extLst>
          </p:cNvPr>
          <p:cNvSpPr/>
          <p:nvPr/>
        </p:nvSpPr>
        <p:spPr>
          <a:xfrm>
            <a:off x="5529438" y="4373861"/>
            <a:ext cx="1232891" cy="1484906"/>
          </a:xfrm>
          <a:prstGeom prst="foldedCorner">
            <a:avLst/>
          </a:prstGeom>
          <a:solidFill>
            <a:srgbClr val="FFFFFF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探究主題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6C737E3-E037-4CF3-B9C0-D1A3510CABE8}"/>
              </a:ext>
            </a:extLst>
          </p:cNvPr>
          <p:cNvSpPr txBox="1"/>
          <p:nvPr/>
        </p:nvSpPr>
        <p:spPr>
          <a:xfrm>
            <a:off x="139734" y="1178759"/>
            <a:ext cx="3700693" cy="224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首先要確認自己的探究主題和想要回答的問題。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判斷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這份資料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跟我的探究主題密切相關嗎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769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3269FFCC-B843-4F2E-BA21-1C0D4643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57" y="41365"/>
            <a:ext cx="7886700" cy="1325563"/>
          </a:xfrm>
        </p:spPr>
        <p:txBody>
          <a:bodyPr/>
          <a:lstStyle/>
          <a:p>
            <a:r>
              <a:rPr lang="zh-TW" altLang="en-US" dirty="0"/>
              <a:t>資料的</a:t>
            </a:r>
            <a:r>
              <a:rPr lang="zh-TW" altLang="en-US" dirty="0">
                <a:solidFill>
                  <a:srgbClr val="C00000"/>
                </a:solidFill>
              </a:rPr>
              <a:t>來源</a:t>
            </a:r>
            <a:r>
              <a:rPr lang="zh-TW" altLang="en-US" dirty="0"/>
              <a:t>可靠嗎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7AD0EE9-3B82-4D2E-8F92-6DA38A083BF3}"/>
              </a:ext>
            </a:extLst>
          </p:cNvPr>
          <p:cNvGrpSpPr/>
          <p:nvPr/>
        </p:nvGrpSpPr>
        <p:grpSpPr>
          <a:xfrm>
            <a:off x="139664" y="2103030"/>
            <a:ext cx="1970057" cy="2140748"/>
            <a:chOff x="380178" y="3608356"/>
            <a:chExt cx="2253908" cy="252803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13ACCC2-D8FA-4773-A184-42683FB9F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06" y="3794736"/>
              <a:ext cx="1681480" cy="1681480"/>
            </a:xfrm>
            <a:prstGeom prst="rect">
              <a:avLst/>
            </a:prstGeom>
          </p:spPr>
        </p:pic>
        <p:sp>
          <p:nvSpPr>
            <p:cNvPr id="10" name="箭號: 燕尾形向右 9">
              <a:extLst>
                <a:ext uri="{FF2B5EF4-FFF2-40B4-BE49-F238E27FC236}">
                  <a16:creationId xmlns:a16="http://schemas.microsoft.com/office/drawing/2014/main" id="{353BC7B8-35D4-457E-9DC7-B3A533FA4D6D}"/>
                </a:ext>
              </a:extLst>
            </p:cNvPr>
            <p:cNvSpPr/>
            <p:nvPr/>
          </p:nvSpPr>
          <p:spPr>
            <a:xfrm rot="14070443">
              <a:off x="1929896" y="5463133"/>
              <a:ext cx="908215" cy="43830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2" name="箭號: 燕尾形向右 11">
              <a:extLst>
                <a:ext uri="{FF2B5EF4-FFF2-40B4-BE49-F238E27FC236}">
                  <a16:creationId xmlns:a16="http://schemas.microsoft.com/office/drawing/2014/main" id="{E5A3F033-C90D-4B9A-AD97-6952EBF312A3}"/>
                </a:ext>
              </a:extLst>
            </p:cNvPr>
            <p:cNvSpPr/>
            <p:nvPr/>
          </p:nvSpPr>
          <p:spPr>
            <a:xfrm rot="18887381">
              <a:off x="322541" y="5255560"/>
              <a:ext cx="939023" cy="43830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3" name="箭號: 燕尾形向右 12">
              <a:extLst>
                <a:ext uri="{FF2B5EF4-FFF2-40B4-BE49-F238E27FC236}">
                  <a16:creationId xmlns:a16="http://schemas.microsoft.com/office/drawing/2014/main" id="{922FCFEC-95CD-4D61-93C0-D5C1C90AD0FF}"/>
                </a:ext>
              </a:extLst>
            </p:cNvPr>
            <p:cNvSpPr/>
            <p:nvPr/>
          </p:nvSpPr>
          <p:spPr>
            <a:xfrm rot="2397309">
              <a:off x="380178" y="3608356"/>
              <a:ext cx="959771" cy="43830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81881E-1CDB-4448-9E07-A1749EA74812}"/>
              </a:ext>
            </a:extLst>
          </p:cNvPr>
          <p:cNvSpPr txBox="1"/>
          <p:nvPr/>
        </p:nvSpPr>
        <p:spPr>
          <a:xfrm>
            <a:off x="616445" y="1794126"/>
            <a:ext cx="828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網域名稱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(Domain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name)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判斷資料的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正確性。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4E7CA105-7ECE-409D-9A90-DD8F7C52EF80}"/>
              </a:ext>
            </a:extLst>
          </p:cNvPr>
          <p:cNvGrpSpPr/>
          <p:nvPr/>
        </p:nvGrpSpPr>
        <p:grpSpPr>
          <a:xfrm>
            <a:off x="3251912" y="2451599"/>
            <a:ext cx="5563074" cy="3297965"/>
            <a:chOff x="3607092" y="2682879"/>
            <a:chExt cx="5563074" cy="3297965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6874A6C-2DBF-42BE-920C-80DC006E620F}"/>
                </a:ext>
              </a:extLst>
            </p:cNvPr>
            <p:cNvSpPr txBox="1"/>
            <p:nvPr/>
          </p:nvSpPr>
          <p:spPr>
            <a:xfrm>
              <a:off x="3607092" y="2682879"/>
              <a:ext cx="10178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ea typeface="微軟正黑體" panose="020B0604030504040204" pitchFamily="34" charset="-120"/>
                </a:rPr>
                <a:t>.com</a:t>
              </a:r>
              <a:endParaRPr lang="zh-TW" altLang="en-US" sz="3200" b="1" dirty="0"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3D3C5E0-A5D6-47FB-90FF-F9D9FEFBBB8E}"/>
                </a:ext>
              </a:extLst>
            </p:cNvPr>
            <p:cNvSpPr txBox="1"/>
            <p:nvPr/>
          </p:nvSpPr>
          <p:spPr>
            <a:xfrm>
              <a:off x="4691593" y="2809686"/>
              <a:ext cx="3152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com</a:t>
              </a:r>
              <a:r>
                <a:rPr lang="en-US" altLang="zh-TW" sz="20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mercial site</a:t>
              </a:r>
              <a:r>
                <a:rPr lang="zh-TW" altLang="en-US" sz="20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    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商業公司</a:t>
              </a:r>
              <a:r>
                <a: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45B5FD9-257C-432F-86D3-2B77BFC0D6C7}"/>
                </a:ext>
              </a:extLst>
            </p:cNvPr>
            <p:cNvSpPr txBox="1"/>
            <p:nvPr/>
          </p:nvSpPr>
          <p:spPr>
            <a:xfrm>
              <a:off x="3645225" y="3410871"/>
              <a:ext cx="859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err="1">
                  <a:ea typeface="微軟正黑體" panose="020B0604030504040204" pitchFamily="34" charset="-120"/>
                </a:rPr>
                <a:t>.net</a:t>
              </a:r>
              <a:endParaRPr lang="zh-TW" altLang="en-US" sz="3200" b="1" dirty="0"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C3FF0F5-B927-4E97-9DC4-AE9CA80D2AEB}"/>
                </a:ext>
              </a:extLst>
            </p:cNvPr>
            <p:cNvSpPr txBox="1"/>
            <p:nvPr/>
          </p:nvSpPr>
          <p:spPr>
            <a:xfrm>
              <a:off x="3645225" y="4047044"/>
              <a:ext cx="9025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ea typeface="微軟正黑體" panose="020B0604030504040204" pitchFamily="34" charset="-120"/>
                </a:rPr>
                <a:t>.gov</a:t>
              </a:r>
              <a:endParaRPr lang="zh-TW" altLang="en-US" sz="3200" b="1" dirty="0"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50FEA91-54BD-4A87-A267-4B2D04E47C69}"/>
                </a:ext>
              </a:extLst>
            </p:cNvPr>
            <p:cNvSpPr txBox="1"/>
            <p:nvPr/>
          </p:nvSpPr>
          <p:spPr>
            <a:xfrm>
              <a:off x="3648907" y="5396069"/>
              <a:ext cx="849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ea typeface="微軟正黑體" panose="020B0604030504040204" pitchFamily="34" charset="-120"/>
                </a:rPr>
                <a:t>.org</a:t>
              </a:r>
              <a:endParaRPr lang="zh-TW" altLang="en-US" sz="3200" b="1" dirty="0"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72CC395-078B-419B-BAA3-E716C35C11BF}"/>
                </a:ext>
              </a:extLst>
            </p:cNvPr>
            <p:cNvSpPr txBox="1"/>
            <p:nvPr/>
          </p:nvSpPr>
          <p:spPr>
            <a:xfrm>
              <a:off x="3646270" y="4764411"/>
              <a:ext cx="9396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ea typeface="微軟正黑體" panose="020B0604030504040204" pitchFamily="34" charset="-120"/>
                </a:rPr>
                <a:t>.</a:t>
              </a:r>
              <a:r>
                <a:rPr lang="en-US" altLang="zh-TW" sz="3200" b="1" dirty="0" err="1">
                  <a:ea typeface="微軟正黑體" panose="020B0604030504040204" pitchFamily="34" charset="-120"/>
                </a:rPr>
                <a:t>edu</a:t>
              </a:r>
              <a:endParaRPr lang="zh-TW" altLang="en-US" sz="3200" b="1" dirty="0"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EE656D2-B717-459C-BDC5-DD52BA6FDE97}"/>
                </a:ext>
              </a:extLst>
            </p:cNvPr>
            <p:cNvSpPr txBox="1"/>
            <p:nvPr/>
          </p:nvSpPr>
          <p:spPr>
            <a:xfrm>
              <a:off x="4691593" y="3491688"/>
              <a:ext cx="3565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Any kind of site</a:t>
              </a:r>
              <a:r>
                <a:rPr lang="zh-TW" altLang="en-US" sz="20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  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網路管理機構</a:t>
              </a:r>
              <a:r>
                <a: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88CECBA-4F6B-40AA-8AE4-CEC89CBCA67E}"/>
                </a:ext>
              </a:extLst>
            </p:cNvPr>
            <p:cNvSpPr txBox="1"/>
            <p:nvPr/>
          </p:nvSpPr>
          <p:spPr>
            <a:xfrm>
              <a:off x="4678231" y="4217904"/>
              <a:ext cx="2627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Gov</a:t>
              </a:r>
              <a:r>
                <a:rPr lang="en-US" altLang="zh-TW" dirty="0">
                  <a:ea typeface="微軟正黑體" panose="020B0604030504040204" pitchFamily="34" charset="-120"/>
                </a:rPr>
                <a:t>ernment  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政府機構  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35E254-CD7A-48DF-AE97-6CEA1E59264B}"/>
                </a:ext>
              </a:extLst>
            </p:cNvPr>
            <p:cNvSpPr txBox="1"/>
            <p:nvPr/>
          </p:nvSpPr>
          <p:spPr>
            <a:xfrm>
              <a:off x="4678231" y="5523738"/>
              <a:ext cx="4491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333333"/>
                  </a:solidFill>
                  <a:latin typeface="Verdana" panose="020B0604030504040204" pitchFamily="34" charset="0"/>
                  <a:ea typeface="微軟正黑體" panose="020B0604030504040204" pitchFamily="34" charset="-120"/>
                </a:rPr>
                <a:t>non-profit </a:t>
              </a:r>
              <a:r>
                <a:rPr lang="en-US" altLang="zh-TW" b="1" dirty="0">
                  <a:solidFill>
                    <a:srgbClr val="FF0000"/>
                  </a:solidFill>
                  <a:latin typeface="Verdana" panose="020B0604030504040204" pitchFamily="34" charset="0"/>
                  <a:ea typeface="微軟正黑體" panose="020B0604030504040204" pitchFamily="34" charset="-120"/>
                </a:rPr>
                <a:t>org</a:t>
              </a:r>
              <a:r>
                <a:rPr lang="en-US" altLang="zh-TW" dirty="0">
                  <a:solidFill>
                    <a:srgbClr val="333333"/>
                  </a:solidFill>
                  <a:latin typeface="Verdana" panose="020B0604030504040204" pitchFamily="34" charset="0"/>
                  <a:ea typeface="微軟正黑體" panose="020B0604030504040204" pitchFamily="34" charset="-120"/>
                </a:rPr>
                <a:t>anizations 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非營利性組織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973AEFD-FB4A-4B1E-96C3-A3BB4306A449}"/>
                </a:ext>
              </a:extLst>
            </p:cNvPr>
            <p:cNvSpPr/>
            <p:nvPr/>
          </p:nvSpPr>
          <p:spPr>
            <a:xfrm>
              <a:off x="4691593" y="4934170"/>
              <a:ext cx="34804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Edu</a:t>
              </a:r>
              <a:r>
                <a:rPr lang="en-US" altLang="zh-TW" dirty="0">
                  <a:solidFill>
                    <a:srgbClr val="222222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cational institution  </a:t>
              </a:r>
              <a:r>
                <a:rPr lang="zh-TW" altLang="en-US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教育機構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6CAAE3C-9945-4161-9382-D7792D7ED295}"/>
              </a:ext>
            </a:extLst>
          </p:cNvPr>
          <p:cNvSpPr/>
          <p:nvPr/>
        </p:nvSpPr>
        <p:spPr>
          <a:xfrm>
            <a:off x="2604986" y="2654541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69357-DB9A-4697-B0CA-BE8362644A93}"/>
              </a:ext>
            </a:extLst>
          </p:cNvPr>
          <p:cNvSpPr/>
          <p:nvPr/>
        </p:nvSpPr>
        <p:spPr>
          <a:xfrm>
            <a:off x="2604987" y="3368105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A92FB10-D97F-4192-9BFE-732F9758C063}"/>
              </a:ext>
            </a:extLst>
          </p:cNvPr>
          <p:cNvSpPr/>
          <p:nvPr/>
        </p:nvSpPr>
        <p:spPr>
          <a:xfrm>
            <a:off x="2610041" y="4004429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FF1E83-5E29-45BA-8DAB-8D24D3BA242A}"/>
              </a:ext>
            </a:extLst>
          </p:cNvPr>
          <p:cNvSpPr/>
          <p:nvPr/>
        </p:nvSpPr>
        <p:spPr>
          <a:xfrm>
            <a:off x="2604988" y="4661553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BA18888-5486-4250-AAE6-9394C614BA52}"/>
              </a:ext>
            </a:extLst>
          </p:cNvPr>
          <p:cNvSpPr/>
          <p:nvPr/>
        </p:nvSpPr>
        <p:spPr>
          <a:xfrm>
            <a:off x="2604989" y="5268879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E43417C-ACD9-4AA0-AEDC-612297B94F65}"/>
              </a:ext>
            </a:extLst>
          </p:cNvPr>
          <p:cNvSpPr txBox="1"/>
          <p:nvPr/>
        </p:nvSpPr>
        <p:spPr>
          <a:xfrm>
            <a:off x="3555847" y="5870791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這只是通則，</a:t>
            </a:r>
            <a:r>
              <a:rPr lang="zh-TW" altLang="en-US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也有例外</a:t>
            </a:r>
            <a:r>
              <a:rPr lang="en-US" altLang="zh-TW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4CE87A-650F-47C7-9BB4-E0458D37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23" y="4580097"/>
            <a:ext cx="1896020" cy="147536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97F8A51-7D47-4E59-ABA9-E789454F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927" y="2743986"/>
            <a:ext cx="341406" cy="2987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D4447C9-464D-4E62-82CF-4FB79408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68" y="3430666"/>
            <a:ext cx="341406" cy="29873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4D64D063-276E-4BB6-B720-54253D5D0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489" y="4040153"/>
            <a:ext cx="414564" cy="41456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698C29E6-CADF-4431-8CC1-43F1F15B8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185" y="4733002"/>
            <a:ext cx="414564" cy="414564"/>
          </a:xfrm>
          <a:prstGeom prst="rect">
            <a:avLst/>
          </a:prstGeom>
        </p:spPr>
      </p:pic>
      <p:pic>
        <p:nvPicPr>
          <p:cNvPr id="2048" name="圖片 2047">
            <a:extLst>
              <a:ext uri="{FF2B5EF4-FFF2-40B4-BE49-F238E27FC236}">
                <a16:creationId xmlns:a16="http://schemas.microsoft.com/office/drawing/2014/main" id="{D9C116D6-4A8D-456E-8851-D832D7227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185" y="5287918"/>
            <a:ext cx="414564" cy="414564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45DCE773-24CE-4BD1-A33F-25EB114A5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348" y="41365"/>
            <a:ext cx="2285116" cy="1779356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3A460F30-75EF-4336-A57C-9EE03DCA48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77" y="-37109"/>
            <a:ext cx="584776" cy="584776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40944A71-7217-47BE-B7C2-9D504BB71D35}"/>
              </a:ext>
            </a:extLst>
          </p:cNvPr>
          <p:cNvSpPr txBox="1"/>
          <p:nvPr/>
        </p:nvSpPr>
        <p:spPr>
          <a:xfrm>
            <a:off x="6467444" y="23165"/>
            <a:ext cx="102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Where?</a:t>
            </a:r>
            <a:endParaRPr lang="zh-TW" altLang="en-US" sz="20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49FD804-18F0-452A-E67E-6654E0A6AA57}"/>
              </a:ext>
            </a:extLst>
          </p:cNvPr>
          <p:cNvSpPr txBox="1"/>
          <p:nvPr/>
        </p:nvSpPr>
        <p:spPr>
          <a:xfrm>
            <a:off x="6973710" y="5749564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8"/>
              </a:rPr>
              <a:t>生活中的假訊息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65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3269FFCC-B843-4F2E-BA21-1C0D4643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47" y="23490"/>
            <a:ext cx="7886700" cy="1325563"/>
          </a:xfrm>
        </p:spPr>
        <p:txBody>
          <a:bodyPr/>
          <a:lstStyle/>
          <a:p>
            <a:r>
              <a:rPr lang="zh-TW" altLang="en-US" dirty="0"/>
              <a:t>資料的</a:t>
            </a:r>
            <a:r>
              <a:rPr lang="zh-TW" altLang="en-US" dirty="0">
                <a:solidFill>
                  <a:srgbClr val="C00000"/>
                </a:solidFill>
              </a:rPr>
              <a:t>來源</a:t>
            </a:r>
            <a:r>
              <a:rPr lang="zh-TW" altLang="en-US" dirty="0"/>
              <a:t>可靠嗎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7AD0EE9-3B82-4D2E-8F92-6DA38A083BF3}"/>
              </a:ext>
            </a:extLst>
          </p:cNvPr>
          <p:cNvGrpSpPr/>
          <p:nvPr/>
        </p:nvGrpSpPr>
        <p:grpSpPr>
          <a:xfrm>
            <a:off x="139664" y="2103030"/>
            <a:ext cx="1970057" cy="2140748"/>
            <a:chOff x="380178" y="3608356"/>
            <a:chExt cx="2253908" cy="252803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13ACCC2-D8FA-4773-A184-42683FB9F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06" y="3794736"/>
              <a:ext cx="1681480" cy="1681480"/>
            </a:xfrm>
            <a:prstGeom prst="rect">
              <a:avLst/>
            </a:prstGeom>
          </p:spPr>
        </p:pic>
        <p:sp>
          <p:nvSpPr>
            <p:cNvPr id="10" name="箭號: 燕尾形向右 9">
              <a:extLst>
                <a:ext uri="{FF2B5EF4-FFF2-40B4-BE49-F238E27FC236}">
                  <a16:creationId xmlns:a16="http://schemas.microsoft.com/office/drawing/2014/main" id="{353BC7B8-35D4-457E-9DC7-B3A533FA4D6D}"/>
                </a:ext>
              </a:extLst>
            </p:cNvPr>
            <p:cNvSpPr/>
            <p:nvPr/>
          </p:nvSpPr>
          <p:spPr>
            <a:xfrm rot="14070443">
              <a:off x="1929896" y="5463133"/>
              <a:ext cx="908215" cy="43830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2" name="箭號: 燕尾形向右 11">
              <a:extLst>
                <a:ext uri="{FF2B5EF4-FFF2-40B4-BE49-F238E27FC236}">
                  <a16:creationId xmlns:a16="http://schemas.microsoft.com/office/drawing/2014/main" id="{E5A3F033-C90D-4B9A-AD97-6952EBF312A3}"/>
                </a:ext>
              </a:extLst>
            </p:cNvPr>
            <p:cNvSpPr/>
            <p:nvPr/>
          </p:nvSpPr>
          <p:spPr>
            <a:xfrm rot="18887381">
              <a:off x="322541" y="5255560"/>
              <a:ext cx="939023" cy="43830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3" name="箭號: 燕尾形向右 12">
              <a:extLst>
                <a:ext uri="{FF2B5EF4-FFF2-40B4-BE49-F238E27FC236}">
                  <a16:creationId xmlns:a16="http://schemas.microsoft.com/office/drawing/2014/main" id="{922FCFEC-95CD-4D61-93C0-D5C1C90AD0FF}"/>
                </a:ext>
              </a:extLst>
            </p:cNvPr>
            <p:cNvSpPr/>
            <p:nvPr/>
          </p:nvSpPr>
          <p:spPr>
            <a:xfrm rot="2397309">
              <a:off x="380178" y="3608356"/>
              <a:ext cx="959771" cy="43830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81881E-1CDB-4448-9E07-A1749EA74812}"/>
              </a:ext>
            </a:extLst>
          </p:cNvPr>
          <p:cNvSpPr txBox="1"/>
          <p:nvPr/>
        </p:nvSpPr>
        <p:spPr>
          <a:xfrm>
            <a:off x="1374861" y="1496129"/>
            <a:ext cx="6939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從資料傳播的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來判斷資料的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正確性。</a:t>
            </a:r>
          </a:p>
        </p:txBody>
      </p:sp>
      <p:pic>
        <p:nvPicPr>
          <p:cNvPr id="3077" name="Picture 5" descr="「部落格」的圖片搜尋結果">
            <a:hlinkClick r:id="rId3"/>
            <a:extLst>
              <a:ext uri="{FF2B5EF4-FFF2-40B4-BE49-F238E27FC236}">
                <a16:creationId xmlns:a16="http://schemas.microsoft.com/office/drawing/2014/main" id="{61EA8AC6-DFDF-4067-8802-8E637A84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16" y="2638544"/>
            <a:ext cx="1262327" cy="5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「youtube」的圖片搜尋結果">
            <a:hlinkClick r:id="rId5"/>
            <a:extLst>
              <a:ext uri="{FF2B5EF4-FFF2-40B4-BE49-F238E27FC236}">
                <a16:creationId xmlns:a16="http://schemas.microsoft.com/office/drawing/2014/main" id="{3E0FB50F-C2BE-4223-9AED-4514C4BE8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33561" r="15090" b="35171"/>
          <a:stretch/>
        </p:blipFill>
        <p:spPr bwMode="auto">
          <a:xfrm>
            <a:off x="2941227" y="3994505"/>
            <a:ext cx="1058472" cy="4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5724084C-E83B-4853-8DEE-D41900E1A330}"/>
              </a:ext>
            </a:extLst>
          </p:cNvPr>
          <p:cNvSpPr/>
          <p:nvPr/>
        </p:nvSpPr>
        <p:spPr>
          <a:xfrm>
            <a:off x="4128097" y="4766379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要注意是不是受到特定的贊助而影響報導的觀點。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301505A-AA8D-4882-B979-3D8B43217DE3}"/>
              </a:ext>
            </a:extLst>
          </p:cNvPr>
          <p:cNvSpPr txBox="1"/>
          <p:nvPr/>
        </p:nvSpPr>
        <p:spPr>
          <a:xfrm>
            <a:off x="4108135" y="403341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4E7CA105-7ECE-409D-9A90-DD8F7C52EF80}"/>
              </a:ext>
            </a:extLst>
          </p:cNvPr>
          <p:cNvGrpSpPr/>
          <p:nvPr/>
        </p:nvGrpSpPr>
        <p:grpSpPr>
          <a:xfrm>
            <a:off x="2911785" y="2728639"/>
            <a:ext cx="6248458" cy="3017988"/>
            <a:chOff x="3601593" y="2956998"/>
            <a:chExt cx="6248458" cy="3017988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3D3C5E0-A5D6-47FB-90FF-F9D9FEFBBB8E}"/>
                </a:ext>
              </a:extLst>
            </p:cNvPr>
            <p:cNvSpPr txBox="1"/>
            <p:nvPr/>
          </p:nvSpPr>
          <p:spPr>
            <a:xfrm>
              <a:off x="4797943" y="3665920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社群媒體</a:t>
              </a:r>
              <a:r>
                <a:rPr lang="en-US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50FEA91-54BD-4A87-A267-4B2D04E47C69}"/>
                </a:ext>
              </a:extLst>
            </p:cNvPr>
            <p:cNvSpPr txBox="1"/>
            <p:nvPr/>
          </p:nvSpPr>
          <p:spPr>
            <a:xfrm>
              <a:off x="3612225" y="557487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廣告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EE656D2-B717-459C-BDC5-DD52BA6FDE97}"/>
                </a:ext>
              </a:extLst>
            </p:cNvPr>
            <p:cNvSpPr txBox="1"/>
            <p:nvPr/>
          </p:nvSpPr>
          <p:spPr>
            <a:xfrm>
              <a:off x="4948046" y="2956998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部落格</a:t>
              </a:r>
              <a:r>
                <a: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35E254-CD7A-48DF-AE97-6CEA1E59264B}"/>
                </a:ext>
              </a:extLst>
            </p:cNvPr>
            <p:cNvSpPr txBox="1"/>
            <p:nvPr/>
          </p:nvSpPr>
          <p:spPr>
            <a:xfrm>
              <a:off x="4587072" y="5589516"/>
              <a:ext cx="526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出現在各種媒體中，目的在說服消費者購買商品。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973AEFD-FB4A-4B1E-96C3-A3BB4306A449}"/>
                </a:ext>
              </a:extLst>
            </p:cNvPr>
            <p:cNvSpPr/>
            <p:nvPr/>
          </p:nvSpPr>
          <p:spPr>
            <a:xfrm>
              <a:off x="3601593" y="499154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新聞媒體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6CAAE3C-9945-4161-9382-D7792D7ED295}"/>
              </a:ext>
            </a:extLst>
          </p:cNvPr>
          <p:cNvSpPr/>
          <p:nvPr/>
        </p:nvSpPr>
        <p:spPr>
          <a:xfrm>
            <a:off x="2270358" y="2657462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69357-DB9A-4697-B0CA-BE8362644A93}"/>
              </a:ext>
            </a:extLst>
          </p:cNvPr>
          <p:cNvSpPr/>
          <p:nvPr/>
        </p:nvSpPr>
        <p:spPr>
          <a:xfrm>
            <a:off x="2270359" y="3314636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A92FB10-D97F-4192-9BFE-732F9758C063}"/>
              </a:ext>
            </a:extLst>
          </p:cNvPr>
          <p:cNvSpPr/>
          <p:nvPr/>
        </p:nvSpPr>
        <p:spPr>
          <a:xfrm>
            <a:off x="2275413" y="3950960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FF1E83-5E29-45BA-8DAB-8D24D3BA242A}"/>
              </a:ext>
            </a:extLst>
          </p:cNvPr>
          <p:cNvSpPr/>
          <p:nvPr/>
        </p:nvSpPr>
        <p:spPr>
          <a:xfrm>
            <a:off x="2281517" y="4689481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BA18888-5486-4250-AAE6-9394C614BA52}"/>
              </a:ext>
            </a:extLst>
          </p:cNvPr>
          <p:cNvSpPr/>
          <p:nvPr/>
        </p:nvSpPr>
        <p:spPr>
          <a:xfrm>
            <a:off x="2281517" y="5322347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C5C544E-A338-44C3-84B2-36E6D016D6BC}"/>
              </a:ext>
            </a:extLst>
          </p:cNvPr>
          <p:cNvSpPr txBox="1"/>
          <p:nvPr/>
        </p:nvSpPr>
        <p:spPr>
          <a:xfrm>
            <a:off x="5287458" y="273645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用來發表個人的信念和觀點。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698285B-78D3-4521-B7FB-73DB425304BC}"/>
              </a:ext>
            </a:extLst>
          </p:cNvPr>
          <p:cNvSpPr txBox="1"/>
          <p:nvPr/>
        </p:nvSpPr>
        <p:spPr>
          <a:xfrm>
            <a:off x="5165010" y="3258852"/>
            <a:ext cx="3795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用來表達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個人想法與觀點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。很容易在爭議性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問題上影響多數人的想法，最好去追溯資料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的來源，進一步驗證訊息的正確性。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DF16174-64DE-4237-9549-C5C2D4DD0873}"/>
              </a:ext>
            </a:extLst>
          </p:cNvPr>
          <p:cNvSpPr txBox="1"/>
          <p:nvPr/>
        </p:nvSpPr>
        <p:spPr>
          <a:xfrm>
            <a:off x="5287458" y="4076732"/>
            <a:ext cx="345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可以從會議、演講或訪談的影片中得到較新的訊息，但還是要注意來源和可靠性。</a:t>
            </a:r>
          </a:p>
        </p:txBody>
      </p:sp>
      <p:graphicFrame>
        <p:nvGraphicFramePr>
          <p:cNvPr id="35" name="資料庫圖表 34">
            <a:extLst>
              <a:ext uri="{FF2B5EF4-FFF2-40B4-BE49-F238E27FC236}">
                <a16:creationId xmlns:a16="http://schemas.microsoft.com/office/drawing/2014/main" id="{EFD1A29D-6057-490B-A420-E303191B76CA}"/>
              </a:ext>
            </a:extLst>
          </p:cNvPr>
          <p:cNvGraphicFramePr/>
          <p:nvPr/>
        </p:nvGraphicFramePr>
        <p:xfrm>
          <a:off x="207323" y="4453412"/>
          <a:ext cx="1886842" cy="141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368AC9C3-96F9-4701-83AF-53F31B00B6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6765" y="3312539"/>
            <a:ext cx="1201016" cy="45114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7AC45A-56C6-4B4E-959F-A1063BC40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6783" y="3412963"/>
            <a:ext cx="341406" cy="29873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5DCDFE0-E345-434E-B493-08BEB96DBD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9598" y="2733977"/>
            <a:ext cx="341406" cy="29873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2B4624D-384F-4CA2-B41C-2B27FFD171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8807" y="5412598"/>
            <a:ext cx="335309" cy="32921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3FD1965-F300-461B-9D80-4A7E4D2546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5360" y="4752876"/>
            <a:ext cx="341406" cy="29873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BA9416D-5174-4C8E-B4D5-DA3F6B06D0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3209" y="3986684"/>
            <a:ext cx="414564" cy="41456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40BC9B1-7EF9-4EED-95AD-71ED4205304A}"/>
              </a:ext>
            </a:extLst>
          </p:cNvPr>
          <p:cNvSpPr txBox="1"/>
          <p:nvPr/>
        </p:nvSpPr>
        <p:spPr>
          <a:xfrm>
            <a:off x="5387553" y="5878676"/>
            <a:ext cx="25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7"/>
              </a:rPr>
              <a:t>眼見不一定為憑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7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3269FFCC-B843-4F2E-BA21-1C0D4643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11" y="49162"/>
            <a:ext cx="7886700" cy="1325563"/>
          </a:xfrm>
        </p:spPr>
        <p:txBody>
          <a:bodyPr/>
          <a:lstStyle/>
          <a:p>
            <a:r>
              <a:rPr lang="zh-TW" altLang="en-US" dirty="0"/>
              <a:t>資料是</a:t>
            </a:r>
            <a:r>
              <a:rPr lang="zh-TW" altLang="en-US" dirty="0">
                <a:solidFill>
                  <a:srgbClr val="C00000"/>
                </a:solidFill>
              </a:rPr>
              <a:t>何時</a:t>
            </a:r>
            <a:r>
              <a:rPr lang="zh-TW" altLang="en-US" dirty="0"/>
              <a:t>發佈的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81881E-1CDB-4448-9E07-A1749EA74812}"/>
              </a:ext>
            </a:extLst>
          </p:cNvPr>
          <p:cNvSpPr txBox="1"/>
          <p:nvPr/>
        </p:nvSpPr>
        <p:spPr>
          <a:xfrm>
            <a:off x="1647060" y="1411231"/>
            <a:ext cx="5622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一般來說，應採用</a:t>
            </a: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最新的資料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 descr="「臉書」的圖片搜尋結果">
            <a:hlinkClick r:id="rId2"/>
            <a:extLst>
              <a:ext uri="{FF2B5EF4-FFF2-40B4-BE49-F238E27FC236}">
                <a16:creationId xmlns:a16="http://schemas.microsoft.com/office/drawing/2014/main" id="{6CBDAB6C-E033-4ABB-B9E4-AF79AFD71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10081" b="39004"/>
          <a:stretch/>
        </p:blipFill>
        <p:spPr bwMode="auto">
          <a:xfrm>
            <a:off x="3745531" y="4002686"/>
            <a:ext cx="77682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「youtube」的圖片搜尋結果">
            <a:hlinkClick r:id="rId4"/>
            <a:extLst>
              <a:ext uri="{FF2B5EF4-FFF2-40B4-BE49-F238E27FC236}">
                <a16:creationId xmlns:a16="http://schemas.microsoft.com/office/drawing/2014/main" id="{3E0FB50F-C2BE-4223-9AED-4514C4BE8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33561" r="15090" b="35171"/>
          <a:stretch/>
        </p:blipFill>
        <p:spPr bwMode="auto">
          <a:xfrm>
            <a:off x="2941227" y="4016357"/>
            <a:ext cx="776829" cy="3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F301505A-AA8D-4882-B979-3D8B43217DE3}"/>
              </a:ext>
            </a:extLst>
          </p:cNvPr>
          <p:cNvSpPr txBox="1"/>
          <p:nvPr/>
        </p:nvSpPr>
        <p:spPr>
          <a:xfrm>
            <a:off x="4522360" y="4013346"/>
            <a:ext cx="4440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如果研究主題很新，那麼社群媒體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的資料會比書籍、期刊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更適合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。例如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最新的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演講、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會議、實錄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4E7CA105-7ECE-409D-9A90-DD8F7C52EF80}"/>
              </a:ext>
            </a:extLst>
          </p:cNvPr>
          <p:cNvGrpSpPr/>
          <p:nvPr/>
        </p:nvGrpSpPr>
        <p:grpSpPr>
          <a:xfrm>
            <a:off x="2815319" y="2706859"/>
            <a:ext cx="6388767" cy="3191360"/>
            <a:chOff x="3505127" y="2935218"/>
            <a:chExt cx="6388767" cy="3191360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EE656D2-B717-459C-BDC5-DD52BA6FDE97}"/>
                </a:ext>
              </a:extLst>
            </p:cNvPr>
            <p:cNvSpPr txBox="1"/>
            <p:nvPr/>
          </p:nvSpPr>
          <p:spPr>
            <a:xfrm>
              <a:off x="3505127" y="2935218"/>
              <a:ext cx="6343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最近五年內的資料。    </a:t>
              </a:r>
              <a:r>
                <a:rPr lang="zh-TW" altLang="en-US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但也有例外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!(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要看研究主題是什麼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) 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35E254-CD7A-48DF-AE97-6CEA1E59264B}"/>
                </a:ext>
              </a:extLst>
            </p:cNvPr>
            <p:cNvSpPr txBox="1"/>
            <p:nvPr/>
          </p:nvSpPr>
          <p:spPr>
            <a:xfrm>
              <a:off x="4630915" y="5480247"/>
              <a:ext cx="5262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新聞更新得很快，應以最新訊息為主。</a:t>
              </a:r>
              <a:endPara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科學知識會更新，最近的兩次調查可能相互矛盾。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973AEFD-FB4A-4B1E-96C3-A3BB4306A449}"/>
                </a:ext>
              </a:extLst>
            </p:cNvPr>
            <p:cNvSpPr/>
            <p:nvPr/>
          </p:nvSpPr>
          <p:spPr>
            <a:xfrm>
              <a:off x="5552234" y="3592905"/>
              <a:ext cx="4179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如果主題是歷史事件，舊資料就很重要</a:t>
              </a:r>
              <a:r>
                <a:rPr lang="en-US" altLang="zh-TW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6CAAE3C-9945-4161-9382-D7792D7ED295}"/>
              </a:ext>
            </a:extLst>
          </p:cNvPr>
          <p:cNvSpPr/>
          <p:nvPr/>
        </p:nvSpPr>
        <p:spPr>
          <a:xfrm>
            <a:off x="2270358" y="2657462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69357-DB9A-4697-B0CA-BE8362644A93}"/>
              </a:ext>
            </a:extLst>
          </p:cNvPr>
          <p:cNvSpPr/>
          <p:nvPr/>
        </p:nvSpPr>
        <p:spPr>
          <a:xfrm>
            <a:off x="2270359" y="3314636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A92FB10-D97F-4192-9BFE-732F9758C063}"/>
              </a:ext>
            </a:extLst>
          </p:cNvPr>
          <p:cNvSpPr/>
          <p:nvPr/>
        </p:nvSpPr>
        <p:spPr>
          <a:xfrm>
            <a:off x="2275413" y="3950960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FF1E83-5E29-45BA-8DAB-8D24D3BA242A}"/>
              </a:ext>
            </a:extLst>
          </p:cNvPr>
          <p:cNvSpPr/>
          <p:nvPr/>
        </p:nvSpPr>
        <p:spPr>
          <a:xfrm>
            <a:off x="2255612" y="5217566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46" name="Picture 9" descr="「小心」的圖片搜尋結果">
            <a:hlinkClick r:id="rId6"/>
            <a:extLst>
              <a:ext uri="{FF2B5EF4-FFF2-40B4-BE49-F238E27FC236}">
                <a16:creationId xmlns:a16="http://schemas.microsoft.com/office/drawing/2014/main" id="{EC5F291A-5768-4C6A-A822-578142E0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14" y="5273079"/>
            <a:ext cx="342047" cy="3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BBA0DDA0-35BE-45B6-AAA7-D71153A096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8950" r="7789" b="8386"/>
          <a:stretch/>
        </p:blipFill>
        <p:spPr>
          <a:xfrm>
            <a:off x="264375" y="2310698"/>
            <a:ext cx="1603526" cy="1592542"/>
          </a:xfrm>
          <a:prstGeom prst="rect">
            <a:avLst/>
          </a:prstGeom>
        </p:spPr>
      </p:pic>
      <p:pic>
        <p:nvPicPr>
          <p:cNvPr id="36" name="Picture 7" descr="「打勾 綠」的圖片搜尋結果">
            <a:hlinkClick r:id="rId9"/>
            <a:extLst>
              <a:ext uri="{FF2B5EF4-FFF2-40B4-BE49-F238E27FC236}">
                <a16:creationId xmlns:a16="http://schemas.microsoft.com/office/drawing/2014/main" id="{BBBF90D2-A64D-48DA-9C19-D4DCB438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68" y="2680368"/>
            <a:ext cx="417541" cy="4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「打勾 綠」的圖片搜尋結果">
            <a:hlinkClick r:id="rId9"/>
            <a:extLst>
              <a:ext uri="{FF2B5EF4-FFF2-40B4-BE49-F238E27FC236}">
                <a16:creationId xmlns:a16="http://schemas.microsoft.com/office/drawing/2014/main" id="{6AD9395E-866E-488F-BA1E-49099F69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1" y="3368689"/>
            <a:ext cx="417541" cy="4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「打勾 綠」的圖片搜尋結果">
            <a:hlinkClick r:id="rId9"/>
            <a:extLst>
              <a:ext uri="{FF2B5EF4-FFF2-40B4-BE49-F238E27FC236}">
                <a16:creationId xmlns:a16="http://schemas.microsoft.com/office/drawing/2014/main" id="{95952C32-3C94-4145-8413-34E1B6D9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68" y="4004255"/>
            <a:ext cx="417541" cy="4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7ABAD378-8F34-4168-B909-DCA7BB3B61BA}"/>
              </a:ext>
            </a:extLst>
          </p:cNvPr>
          <p:cNvSpPr txBox="1"/>
          <p:nvPr/>
        </p:nvSpPr>
        <p:spPr>
          <a:xfrm>
            <a:off x="2861324" y="334258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或原始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資料。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3BCE7A5-9DDE-4773-B11F-48855312CFF2}"/>
              </a:ext>
            </a:extLst>
          </p:cNvPr>
          <p:cNvSpPr txBox="1"/>
          <p:nvPr/>
        </p:nvSpPr>
        <p:spPr>
          <a:xfrm>
            <a:off x="2842170" y="52605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新聞報導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9D19268-8D9B-4EFF-94D6-4FFE20A2F3F0}"/>
              </a:ext>
            </a:extLst>
          </p:cNvPr>
          <p:cNvSpPr txBox="1"/>
          <p:nvPr/>
        </p:nvSpPr>
        <p:spPr>
          <a:xfrm>
            <a:off x="179387" y="1675408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When?</a:t>
            </a:r>
            <a:endParaRPr lang="zh-TW" altLang="en-US" sz="2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F462DE-2C48-40DD-83B2-BA5F156CEC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5" y="4489822"/>
            <a:ext cx="1883827" cy="152413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1166BB8-E77E-4BFF-B093-F2CDCBB321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2100" y="260675"/>
            <a:ext cx="2152823" cy="1676343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59DACE06-9E52-46CD-B2C3-AAABAC886443}"/>
              </a:ext>
            </a:extLst>
          </p:cNvPr>
          <p:cNvSpPr txBox="1"/>
          <p:nvPr/>
        </p:nvSpPr>
        <p:spPr>
          <a:xfrm>
            <a:off x="8184216" y="260675"/>
            <a:ext cx="103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When?</a:t>
            </a:r>
            <a:endParaRPr lang="zh-TW" altLang="en-US" sz="20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8E75F8BC-A3CA-4098-B97E-50BD912CA73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8950" r="7789" b="8386"/>
          <a:stretch/>
        </p:blipFill>
        <p:spPr>
          <a:xfrm>
            <a:off x="8460181" y="683033"/>
            <a:ext cx="502450" cy="4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81881E-1CDB-4448-9E07-A1749EA74812}"/>
              </a:ext>
            </a:extLst>
          </p:cNvPr>
          <p:cNvSpPr txBox="1"/>
          <p:nvPr/>
        </p:nvSpPr>
        <p:spPr>
          <a:xfrm>
            <a:off x="1309972" y="1177773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從作者來判斷資料的</a:t>
            </a: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權威性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4E7CA105-7ECE-409D-9A90-DD8F7C52EF80}"/>
              </a:ext>
            </a:extLst>
          </p:cNvPr>
          <p:cNvGrpSpPr/>
          <p:nvPr/>
        </p:nvGrpSpPr>
        <p:grpSpPr>
          <a:xfrm>
            <a:off x="2470118" y="1889987"/>
            <a:ext cx="5311666" cy="1595355"/>
            <a:chOff x="3457525" y="2397156"/>
            <a:chExt cx="5311666" cy="1595355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EE656D2-B717-459C-BDC5-DD52BA6FDE97}"/>
                </a:ext>
              </a:extLst>
            </p:cNvPr>
            <p:cNvSpPr txBox="1"/>
            <p:nvPr/>
          </p:nvSpPr>
          <p:spPr>
            <a:xfrm>
              <a:off x="3457525" y="2397156"/>
              <a:ext cx="3385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資料有寫出作者的名字嗎</a:t>
              </a:r>
              <a:r>
                <a:rPr lang="en-US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35E254-CD7A-48DF-AE97-6CEA1E59264B}"/>
                </a:ext>
              </a:extLst>
            </p:cNvPr>
            <p:cNvSpPr txBox="1"/>
            <p:nvPr/>
          </p:nvSpPr>
          <p:spPr>
            <a:xfrm>
              <a:off x="4141001" y="2998301"/>
              <a:ext cx="3050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沒有。小心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!!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資料來源不明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973AEFD-FB4A-4B1E-96C3-A3BB4306A449}"/>
                </a:ext>
              </a:extLst>
            </p:cNvPr>
            <p:cNvSpPr/>
            <p:nvPr/>
          </p:nvSpPr>
          <p:spPr>
            <a:xfrm>
              <a:off x="4141001" y="3623179"/>
              <a:ext cx="46281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有，可以到                         進一步搜尋作者。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6CAAE3C-9945-4161-9382-D7792D7ED295}"/>
              </a:ext>
            </a:extLst>
          </p:cNvPr>
          <p:cNvSpPr/>
          <p:nvPr/>
        </p:nvSpPr>
        <p:spPr>
          <a:xfrm>
            <a:off x="1872651" y="1850006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69357-DB9A-4697-B0CA-BE8362644A93}"/>
              </a:ext>
            </a:extLst>
          </p:cNvPr>
          <p:cNvSpPr/>
          <p:nvPr/>
        </p:nvSpPr>
        <p:spPr>
          <a:xfrm>
            <a:off x="2623564" y="2468828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A92FB10-D97F-4192-9BFE-732F9758C063}"/>
              </a:ext>
            </a:extLst>
          </p:cNvPr>
          <p:cNvSpPr/>
          <p:nvPr/>
        </p:nvSpPr>
        <p:spPr>
          <a:xfrm>
            <a:off x="2197637" y="3881773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FF1E83-5E29-45BA-8DAB-8D24D3BA242A}"/>
              </a:ext>
            </a:extLst>
          </p:cNvPr>
          <p:cNvSpPr/>
          <p:nvPr/>
        </p:nvSpPr>
        <p:spPr>
          <a:xfrm>
            <a:off x="2634174" y="3126210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8" name="標題 6">
            <a:extLst>
              <a:ext uri="{FF2B5EF4-FFF2-40B4-BE49-F238E27FC236}">
                <a16:creationId xmlns:a16="http://schemas.microsoft.com/office/drawing/2014/main" id="{F7020B55-275E-4CAD-AC56-D53A0650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21" y="64855"/>
            <a:ext cx="7886700" cy="1325563"/>
          </a:xfrm>
        </p:spPr>
        <p:txBody>
          <a:bodyPr/>
          <a:lstStyle/>
          <a:p>
            <a:r>
              <a:rPr lang="zh-TW" altLang="en-US" dirty="0"/>
              <a:t>資料的作者是</a:t>
            </a:r>
            <a:r>
              <a:rPr lang="zh-TW" altLang="en-US" dirty="0">
                <a:solidFill>
                  <a:srgbClr val="C00000"/>
                </a:solidFill>
              </a:rPr>
              <a:t>誰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B986B726-97F8-4E40-9198-5D1371217C6F}"/>
              </a:ext>
            </a:extLst>
          </p:cNvPr>
          <p:cNvSpPr txBox="1"/>
          <p:nvPr/>
        </p:nvSpPr>
        <p:spPr>
          <a:xfrm>
            <a:off x="2760529" y="3768297"/>
            <a:ext cx="611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從教育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、經歷上來看，作者是這個主題或領域的專家嗎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481395-6111-4D4E-A451-6E2E8E7BF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63" t="44360" r="33719" b="37402"/>
          <a:stretch/>
        </p:blipFill>
        <p:spPr>
          <a:xfrm>
            <a:off x="4415555" y="3106001"/>
            <a:ext cx="1226956" cy="486012"/>
          </a:xfrm>
          <a:prstGeom prst="rect">
            <a:avLst/>
          </a:prstGeom>
        </p:spPr>
      </p:pic>
      <p:grpSp>
        <p:nvGrpSpPr>
          <p:cNvPr id="36" name="群組 35">
            <a:extLst>
              <a:ext uri="{FF2B5EF4-FFF2-40B4-BE49-F238E27FC236}">
                <a16:creationId xmlns:a16="http://schemas.microsoft.com/office/drawing/2014/main" id="{2753A176-8108-4687-9B0B-8D58FC5205CD}"/>
              </a:ext>
            </a:extLst>
          </p:cNvPr>
          <p:cNvGrpSpPr/>
          <p:nvPr/>
        </p:nvGrpSpPr>
        <p:grpSpPr>
          <a:xfrm>
            <a:off x="232743" y="1687684"/>
            <a:ext cx="1445403" cy="2286648"/>
            <a:chOff x="1771960" y="2430824"/>
            <a:chExt cx="1273044" cy="1889773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151AD723-C561-4BC1-8CF1-BB728FA46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223" y="2756769"/>
              <a:ext cx="1163781" cy="1563828"/>
            </a:xfrm>
            <a:prstGeom prst="rect">
              <a:avLst/>
            </a:prstGeom>
          </p:spPr>
        </p:pic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2D173455-5AC5-4153-A061-B5026FED344B}"/>
                </a:ext>
              </a:extLst>
            </p:cNvPr>
            <p:cNvSpPr txBox="1"/>
            <p:nvPr/>
          </p:nvSpPr>
          <p:spPr>
            <a:xfrm>
              <a:off x="1771960" y="2430824"/>
              <a:ext cx="934928" cy="43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C00000"/>
                  </a:solidFill>
                  <a:ea typeface="微軟正黑體" panose="020B0604030504040204" pitchFamily="34" charset="-120"/>
                </a:rPr>
                <a:t>Who?</a:t>
              </a:r>
              <a:endPara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1BD663E-FB1B-4E62-B355-39A01B49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2" y="4439529"/>
            <a:ext cx="1969179" cy="15241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2EAA478-EFBF-4478-AFCD-338F31881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268" y="5364733"/>
            <a:ext cx="420660" cy="4206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DDE6E8-5E78-4130-98CA-61E2284F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003" y="3160173"/>
            <a:ext cx="420660" cy="42066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73C49B-DF0A-4441-8B89-52F20DA08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342" y="2559421"/>
            <a:ext cx="341406" cy="30482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98DBDCEB-B665-42C8-9C96-2740002A13F2}"/>
              </a:ext>
            </a:extLst>
          </p:cNvPr>
          <p:cNvSpPr/>
          <p:nvPr/>
        </p:nvSpPr>
        <p:spPr>
          <a:xfrm>
            <a:off x="2881112" y="4607545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85E051-3B85-4834-9E01-981CC898023C}"/>
              </a:ext>
            </a:extLst>
          </p:cNvPr>
          <p:cNvSpPr/>
          <p:nvPr/>
        </p:nvSpPr>
        <p:spPr>
          <a:xfrm>
            <a:off x="2943333" y="5332057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E20D5007-3AF6-4AFB-92D7-EF3530609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890" y="4680479"/>
            <a:ext cx="341406" cy="304826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E320E0ED-5277-4DF7-8D40-BBF6D8AB18C4}"/>
              </a:ext>
            </a:extLst>
          </p:cNvPr>
          <p:cNvSpPr txBox="1"/>
          <p:nvPr/>
        </p:nvSpPr>
        <p:spPr>
          <a:xfrm>
            <a:off x="3491247" y="463769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不是，要小心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51D9735-391F-4340-9458-6B5CF6A71AA0}"/>
              </a:ext>
            </a:extLst>
          </p:cNvPr>
          <p:cNvSpPr txBox="1"/>
          <p:nvPr/>
        </p:nvSpPr>
        <p:spPr>
          <a:xfrm>
            <a:off x="3553478" y="5332057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是。可信度較高。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132846C4-FDF0-4024-8790-397125A61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392" y="127917"/>
            <a:ext cx="2509612" cy="1954164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CA9269F2-7080-41E2-B446-8D3D83718518}"/>
              </a:ext>
            </a:extLst>
          </p:cNvPr>
          <p:cNvSpPr txBox="1"/>
          <p:nvPr/>
        </p:nvSpPr>
        <p:spPr>
          <a:xfrm>
            <a:off x="6613392" y="327526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Who?</a:t>
            </a:r>
            <a:endParaRPr lang="zh-TW" altLang="en-US" sz="20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242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81881E-1CDB-4448-9E07-A1749EA74812}"/>
              </a:ext>
            </a:extLst>
          </p:cNvPr>
          <p:cNvSpPr txBox="1"/>
          <p:nvPr/>
        </p:nvSpPr>
        <p:spPr>
          <a:xfrm>
            <a:off x="1647060" y="1411231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根據作者的論述方式，評估資料的</a:t>
            </a: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4E7CA105-7ECE-409D-9A90-DD8F7C52EF80}"/>
              </a:ext>
            </a:extLst>
          </p:cNvPr>
          <p:cNvGrpSpPr/>
          <p:nvPr/>
        </p:nvGrpSpPr>
        <p:grpSpPr>
          <a:xfrm>
            <a:off x="2794372" y="2113463"/>
            <a:ext cx="5112297" cy="939459"/>
            <a:chOff x="3484180" y="2341822"/>
            <a:chExt cx="5112297" cy="939459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EE656D2-B717-459C-BDC5-DD52BA6FDE97}"/>
                </a:ext>
              </a:extLst>
            </p:cNvPr>
            <p:cNvSpPr txBox="1"/>
            <p:nvPr/>
          </p:nvSpPr>
          <p:spPr>
            <a:xfrm>
              <a:off x="3484180" y="2341822"/>
              <a:ext cx="5112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他說的話聽起來像事實嗎</a:t>
              </a:r>
              <a:r>
                <a:rPr lang="en-US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有提出證據嗎</a:t>
              </a:r>
              <a:r>
                <a:rPr lang="en-US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35E254-CD7A-48DF-AE97-6CEA1E59264B}"/>
                </a:ext>
              </a:extLst>
            </p:cNvPr>
            <p:cNvSpPr txBox="1"/>
            <p:nvPr/>
          </p:nvSpPr>
          <p:spPr>
            <a:xfrm>
              <a:off x="4141357" y="2911949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沒有。小心資料不可靠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!!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6CAAE3C-9945-4161-9382-D7792D7ED295}"/>
              </a:ext>
            </a:extLst>
          </p:cNvPr>
          <p:cNvSpPr/>
          <p:nvPr/>
        </p:nvSpPr>
        <p:spPr>
          <a:xfrm>
            <a:off x="2197521" y="2039755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69357-DB9A-4697-B0CA-BE8362644A93}"/>
              </a:ext>
            </a:extLst>
          </p:cNvPr>
          <p:cNvSpPr/>
          <p:nvPr/>
        </p:nvSpPr>
        <p:spPr>
          <a:xfrm>
            <a:off x="2876873" y="2600897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FF1E83-5E29-45BA-8DAB-8D24D3BA242A}"/>
              </a:ext>
            </a:extLst>
          </p:cNvPr>
          <p:cNvSpPr/>
          <p:nvPr/>
        </p:nvSpPr>
        <p:spPr>
          <a:xfrm>
            <a:off x="2197520" y="3846220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5" name="標題 6">
            <a:extLst>
              <a:ext uri="{FF2B5EF4-FFF2-40B4-BE49-F238E27FC236}">
                <a16:creationId xmlns:a16="http://schemas.microsoft.com/office/drawing/2014/main" id="{5C853FC0-F78F-4076-A1A2-36F5E420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0" y="-26899"/>
            <a:ext cx="7886700" cy="1325563"/>
          </a:xfrm>
        </p:spPr>
        <p:txBody>
          <a:bodyPr/>
          <a:lstStyle/>
          <a:p>
            <a:r>
              <a:rPr lang="zh-TW" altLang="en-US" dirty="0"/>
              <a:t>作者</a:t>
            </a:r>
            <a:r>
              <a:rPr lang="zh-TW" altLang="en-US" dirty="0">
                <a:solidFill>
                  <a:srgbClr val="C00000"/>
                </a:solidFill>
              </a:rPr>
              <a:t>如何</a:t>
            </a:r>
            <a:r>
              <a:rPr lang="zh-TW" altLang="en-US" dirty="0"/>
              <a:t>論述資料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5CCBF29-C0B1-4555-BCEA-A15F10853967}"/>
              </a:ext>
            </a:extLst>
          </p:cNvPr>
          <p:cNvSpPr txBox="1"/>
          <p:nvPr/>
        </p:nvSpPr>
        <p:spPr>
          <a:xfrm>
            <a:off x="2792317" y="3927426"/>
            <a:ext cx="364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他有附上參考資料的來源嗎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C821201-D094-4CD6-B20F-E440CA92F57E}"/>
              </a:ext>
            </a:extLst>
          </p:cNvPr>
          <p:cNvSpPr txBox="1"/>
          <p:nvPr/>
        </p:nvSpPr>
        <p:spPr>
          <a:xfrm>
            <a:off x="5999291" y="3932123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資料有呈現不同的觀點嗎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34202F2-7FD4-4E0E-AF2A-8E2B3CBF450F}"/>
              </a:ext>
            </a:extLst>
          </p:cNvPr>
          <p:cNvSpPr/>
          <p:nvPr/>
        </p:nvSpPr>
        <p:spPr>
          <a:xfrm>
            <a:off x="2844761" y="3201856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F16BCA2-32ED-4CED-9354-5726413E2723}"/>
              </a:ext>
            </a:extLst>
          </p:cNvPr>
          <p:cNvSpPr txBox="1"/>
          <p:nvPr/>
        </p:nvSpPr>
        <p:spPr>
          <a:xfrm>
            <a:off x="3421836" y="326625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有。可以進一步從其他來源檢查資料的準確性。 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E5106FB-72EB-4FD1-ABF6-F485EBA27AE7}"/>
              </a:ext>
            </a:extLst>
          </p:cNvPr>
          <p:cNvGrpSpPr/>
          <p:nvPr/>
        </p:nvGrpSpPr>
        <p:grpSpPr>
          <a:xfrm>
            <a:off x="179387" y="1893325"/>
            <a:ext cx="1891112" cy="1670292"/>
            <a:chOff x="1771960" y="2498023"/>
            <a:chExt cx="1891112" cy="1670292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92AAEEF4-F991-4B89-9339-B1738A2C2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960" y="2604487"/>
              <a:ext cx="1163781" cy="1563828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1444F90-7A19-4610-9EAD-5BBC43083FE2}"/>
                </a:ext>
              </a:extLst>
            </p:cNvPr>
            <p:cNvSpPr txBox="1"/>
            <p:nvPr/>
          </p:nvSpPr>
          <p:spPr>
            <a:xfrm>
              <a:off x="2626313" y="2498023"/>
              <a:ext cx="10367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C00000"/>
                  </a:solidFill>
                  <a:ea typeface="微軟正黑體" panose="020B0604030504040204" pitchFamily="34" charset="-120"/>
                </a:rPr>
                <a:t>How?</a:t>
              </a:r>
              <a:endPara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4D8F675-E961-41B4-A362-0D128595C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4" y="4509275"/>
            <a:ext cx="1883827" cy="15241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D1AEC54-2A05-405F-A8BC-C7BC3382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913" y="3231856"/>
            <a:ext cx="420660" cy="42066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FB1A9AF8-6EAC-4634-950A-8C0D05D6930A}"/>
              </a:ext>
            </a:extLst>
          </p:cNvPr>
          <p:cNvSpPr txBox="1"/>
          <p:nvPr/>
        </p:nvSpPr>
        <p:spPr>
          <a:xfrm>
            <a:off x="3506087" y="516805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有。資料的準確性高。 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BB7249A-BCD3-4643-8D82-21CDADC87071}"/>
              </a:ext>
            </a:extLst>
          </p:cNvPr>
          <p:cNvSpPr txBox="1"/>
          <p:nvPr/>
        </p:nvSpPr>
        <p:spPr>
          <a:xfrm>
            <a:off x="3451549" y="4478195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沒有。小心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資料需要多驗證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FD7AB3C-4EBD-4458-A86C-148CC48BE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651" y="2715843"/>
            <a:ext cx="341406" cy="304826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09A815C6-4726-49A8-BB04-15D4BC89196D}"/>
              </a:ext>
            </a:extLst>
          </p:cNvPr>
          <p:cNvSpPr/>
          <p:nvPr/>
        </p:nvSpPr>
        <p:spPr>
          <a:xfrm>
            <a:off x="2876873" y="4419854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F1DD1773-81B5-4AF7-B4C1-244EF8C9C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651" y="4500763"/>
            <a:ext cx="341406" cy="30482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2DFF1E83-5E29-45BA-8DAB-8D24D3BA242A}"/>
              </a:ext>
            </a:extLst>
          </p:cNvPr>
          <p:cNvSpPr/>
          <p:nvPr/>
        </p:nvSpPr>
        <p:spPr>
          <a:xfrm>
            <a:off x="2876873" y="5063095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ED1AEC54-2A05-405F-A8BC-C7BC3382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64" y="5080396"/>
            <a:ext cx="420660" cy="42066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ED3D87DC-C6E3-42A4-9820-9B1F0C709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617" y="4419854"/>
            <a:ext cx="2974363" cy="2316054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A6162314-EC6D-4FEC-994B-03536D12ED4F}"/>
              </a:ext>
            </a:extLst>
          </p:cNvPr>
          <p:cNvSpPr txBox="1"/>
          <p:nvPr/>
        </p:nvSpPr>
        <p:spPr>
          <a:xfrm>
            <a:off x="8135842" y="5973206"/>
            <a:ext cx="793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How?</a:t>
            </a:r>
            <a:endParaRPr lang="zh-TW" altLang="en-US" sz="20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2D9C643-FAED-96C6-69F8-2C6010242818}"/>
              </a:ext>
            </a:extLst>
          </p:cNvPr>
          <p:cNvSpPr txBox="1"/>
          <p:nvPr/>
        </p:nvSpPr>
        <p:spPr>
          <a:xfrm>
            <a:off x="2558055" y="5788540"/>
            <a:ext cx="16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7"/>
              </a:rPr>
              <a:t>AI</a:t>
            </a:r>
            <a:r>
              <a:rPr lang="zh-TW" altLang="en-US" dirty="0">
                <a:hlinkClick r:id="rId7"/>
              </a:rPr>
              <a:t>生成好方便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0F6902-604C-C352-850B-350DC8F0BDB2}"/>
              </a:ext>
            </a:extLst>
          </p:cNvPr>
          <p:cNvSpPr txBox="1"/>
          <p:nvPr/>
        </p:nvSpPr>
        <p:spPr>
          <a:xfrm>
            <a:off x="4272356" y="5777354"/>
            <a:ext cx="185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8"/>
              </a:rPr>
              <a:t>我可以這樣做嗎</a:t>
            </a:r>
            <a:r>
              <a:rPr lang="en-US" altLang="zh-TW" dirty="0">
                <a:hlinkClick r:id="rId8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179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81881E-1CDB-4448-9E07-A1749EA74812}"/>
              </a:ext>
            </a:extLst>
          </p:cNvPr>
          <p:cNvSpPr txBox="1"/>
          <p:nvPr/>
        </p:nvSpPr>
        <p:spPr>
          <a:xfrm>
            <a:off x="2552201" y="1179998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評估資料的</a:t>
            </a: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目的性</a:t>
            </a:r>
            <a:r>
              <a:rPr lang="en-US" altLang="zh-TW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EE656D2-B717-459C-BDC5-DD52BA6FDE97}"/>
              </a:ext>
            </a:extLst>
          </p:cNvPr>
          <p:cNvSpPr txBox="1"/>
          <p:nvPr/>
        </p:nvSpPr>
        <p:spPr>
          <a:xfrm>
            <a:off x="3656760" y="329104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作者單純想告知、教育讀者。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CAAE3C-9945-4161-9382-D7792D7ED295}"/>
              </a:ext>
            </a:extLst>
          </p:cNvPr>
          <p:cNvSpPr/>
          <p:nvPr/>
        </p:nvSpPr>
        <p:spPr>
          <a:xfrm>
            <a:off x="3011492" y="3195711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69357-DB9A-4697-B0CA-BE8362644A93}"/>
              </a:ext>
            </a:extLst>
          </p:cNvPr>
          <p:cNvSpPr/>
          <p:nvPr/>
        </p:nvSpPr>
        <p:spPr>
          <a:xfrm>
            <a:off x="2344600" y="1887884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5" name="標題 6">
            <a:extLst>
              <a:ext uri="{FF2B5EF4-FFF2-40B4-BE49-F238E27FC236}">
                <a16:creationId xmlns:a16="http://schemas.microsoft.com/office/drawing/2014/main" id="{5C853FC0-F78F-4076-A1A2-36F5E420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80" y="27463"/>
            <a:ext cx="7886700" cy="1325563"/>
          </a:xfrm>
        </p:spPr>
        <p:txBody>
          <a:bodyPr/>
          <a:lstStyle/>
          <a:p>
            <a:r>
              <a:rPr lang="zh-TW" altLang="en-US" dirty="0"/>
              <a:t>作者</a:t>
            </a:r>
            <a:r>
              <a:rPr lang="zh-TW" altLang="en-US" dirty="0">
                <a:solidFill>
                  <a:srgbClr val="C00000"/>
                </a:solidFill>
              </a:rPr>
              <a:t>為什麼</a:t>
            </a:r>
            <a:r>
              <a:rPr lang="zh-TW" altLang="en-US" dirty="0"/>
              <a:t>這樣說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34202F2-7FD4-4E0E-AF2A-8E2B3CBF450F}"/>
              </a:ext>
            </a:extLst>
          </p:cNvPr>
          <p:cNvSpPr/>
          <p:nvPr/>
        </p:nvSpPr>
        <p:spPr>
          <a:xfrm>
            <a:off x="2344600" y="3859386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F16BCA2-32ED-4CED-9354-5726413E2723}"/>
              </a:ext>
            </a:extLst>
          </p:cNvPr>
          <p:cNvSpPr txBox="1"/>
          <p:nvPr/>
        </p:nvSpPr>
        <p:spPr>
          <a:xfrm>
            <a:off x="2939586" y="3875779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作者的表達平衡、客觀嗎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A19EBA1-1F40-4C94-AC32-51E88FDB98E9}"/>
              </a:ext>
            </a:extLst>
          </p:cNvPr>
          <p:cNvSpPr txBox="1"/>
          <p:nvPr/>
        </p:nvSpPr>
        <p:spPr>
          <a:xfrm>
            <a:off x="2889563" y="1913936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作者想說服你什麼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C22CE8CF-533E-4D1E-8144-03B24738E935}"/>
              </a:ext>
            </a:extLst>
          </p:cNvPr>
          <p:cNvGrpSpPr/>
          <p:nvPr/>
        </p:nvGrpSpPr>
        <p:grpSpPr>
          <a:xfrm>
            <a:off x="205001" y="1822316"/>
            <a:ext cx="1886943" cy="1670292"/>
            <a:chOff x="1771960" y="2498023"/>
            <a:chExt cx="1886943" cy="1670292"/>
          </a:xfrm>
        </p:grpSpPr>
        <p:pic>
          <p:nvPicPr>
            <p:cNvPr id="56" name="圖片 55">
              <a:extLst>
                <a:ext uri="{FF2B5EF4-FFF2-40B4-BE49-F238E27FC236}">
                  <a16:creationId xmlns:a16="http://schemas.microsoft.com/office/drawing/2014/main" id="{CE9A28D3-8ECB-4C52-9239-57C92DD1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960" y="2604487"/>
              <a:ext cx="1163781" cy="1563828"/>
            </a:xfrm>
            <a:prstGeom prst="rect">
              <a:avLst/>
            </a:prstGeom>
          </p:spPr>
        </p:pic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E36E4848-17B3-4AFD-9565-2227465B4241}"/>
                </a:ext>
              </a:extLst>
            </p:cNvPr>
            <p:cNvSpPr txBox="1"/>
            <p:nvPr/>
          </p:nvSpPr>
          <p:spPr>
            <a:xfrm>
              <a:off x="2626313" y="2498023"/>
              <a:ext cx="10325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C00000"/>
                  </a:solidFill>
                  <a:ea typeface="微軟正黑體" panose="020B0604030504040204" pitchFamily="34" charset="-120"/>
                </a:rPr>
                <a:t>Why?</a:t>
              </a:r>
              <a:endPara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226342E1-8203-44C9-AEE2-51D622A99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7" y="4536784"/>
            <a:ext cx="1975275" cy="15485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355F6E2-7452-43B6-B8FD-FFC96BFAF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270" y="4487366"/>
            <a:ext cx="341406" cy="30482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C59BF67-C87B-470E-98A5-AE3D362DD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49" y="2640877"/>
            <a:ext cx="341406" cy="30482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27C3928C-A759-437B-A3DD-084DD4682D22}"/>
              </a:ext>
            </a:extLst>
          </p:cNvPr>
          <p:cNvSpPr txBox="1"/>
          <p:nvPr/>
        </p:nvSpPr>
        <p:spPr>
          <a:xfrm>
            <a:off x="3656760" y="2638537"/>
            <a:ext cx="39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作者想出售商品、或有其他目的。   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285C66D-4F11-4132-B162-9E8D5330E41D}"/>
              </a:ext>
            </a:extLst>
          </p:cNvPr>
          <p:cNvSpPr/>
          <p:nvPr/>
        </p:nvSpPr>
        <p:spPr>
          <a:xfrm>
            <a:off x="2965112" y="2556188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1AD3887-3880-463B-915B-CC1F57FFB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585" y="3206795"/>
            <a:ext cx="420660" cy="42066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69C32402-722A-4C02-AABD-5FAC0C3ACBDF}"/>
              </a:ext>
            </a:extLst>
          </p:cNvPr>
          <p:cNvSpPr/>
          <p:nvPr/>
        </p:nvSpPr>
        <p:spPr>
          <a:xfrm>
            <a:off x="2981531" y="4428851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1C3976-D7C0-4CD1-83E3-CCEECFA43D46}"/>
              </a:ext>
            </a:extLst>
          </p:cNvPr>
          <p:cNvSpPr txBox="1"/>
          <p:nvPr/>
        </p:nvSpPr>
        <p:spPr>
          <a:xfrm>
            <a:off x="3586350" y="4487191"/>
            <a:ext cx="49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作者具有偏見，可能受到特定贊助或其他原因 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D33ED47E-71FA-40BF-BAAC-9A96C802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100" y="5070342"/>
            <a:ext cx="420660" cy="42066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EC7915A9-673C-484B-BA55-E6B9C7BF096E}"/>
              </a:ext>
            </a:extLst>
          </p:cNvPr>
          <p:cNvSpPr/>
          <p:nvPr/>
        </p:nvSpPr>
        <p:spPr>
          <a:xfrm>
            <a:off x="2970948" y="5068922"/>
            <a:ext cx="544963" cy="486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7BE246D-8CEE-41A6-9748-C8130DE9C208}"/>
              </a:ext>
            </a:extLst>
          </p:cNvPr>
          <p:cNvSpPr txBox="1"/>
          <p:nvPr/>
        </p:nvSpPr>
        <p:spPr>
          <a:xfrm>
            <a:off x="3556337" y="513969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作者的觀點持平。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530121F1-FB12-4F3A-80B6-E67D43FFD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439" y="175484"/>
            <a:ext cx="3121625" cy="2430722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15E2E68F-58EA-4CD3-82F1-3B58979801A5}"/>
              </a:ext>
            </a:extLst>
          </p:cNvPr>
          <p:cNvSpPr txBox="1"/>
          <p:nvPr/>
        </p:nvSpPr>
        <p:spPr>
          <a:xfrm>
            <a:off x="7056416" y="2370809"/>
            <a:ext cx="7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Why?</a:t>
            </a:r>
            <a:endParaRPr lang="zh-TW" altLang="en-US" sz="20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773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2497</TotalTime>
  <Words>1236</Words>
  <Application>Microsoft Office PowerPoint</Application>
  <PresentationFormat>如螢幕大小 (4:3)</PresentationFormat>
  <Paragraphs>154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Arial Unicode MS</vt:lpstr>
      <vt:lpstr>Microsoft JhengHei UI</vt:lpstr>
      <vt:lpstr>微軟正黑體</vt:lpstr>
      <vt:lpstr>標楷體</vt:lpstr>
      <vt:lpstr>Arial</vt:lpstr>
      <vt:lpstr>Arial</vt:lpstr>
      <vt:lpstr>Arial Black</vt:lpstr>
      <vt:lpstr>Calibri</vt:lpstr>
      <vt:lpstr>Libre Franklin</vt:lpstr>
      <vt:lpstr>Verdana</vt:lpstr>
      <vt:lpstr>Work Sans Medium</vt:lpstr>
      <vt:lpstr>Office 佈景主題</vt:lpstr>
      <vt:lpstr>PowerPoint 簡報</vt:lpstr>
      <vt:lpstr>評估指標--</vt:lpstr>
      <vt:lpstr>網站識讀第一步</vt:lpstr>
      <vt:lpstr>資料的來源可靠嗎?</vt:lpstr>
      <vt:lpstr>資料的來源可靠嗎?</vt:lpstr>
      <vt:lpstr>資料是何時發佈的?</vt:lpstr>
      <vt:lpstr>資料的作者是誰?</vt:lpstr>
      <vt:lpstr>作者如何論述資料? </vt:lpstr>
      <vt:lpstr>作者為什麼這樣說? </vt:lpstr>
      <vt:lpstr>作者為什麼這樣說? </vt:lpstr>
      <vt:lpstr>統整概念後</vt:lpstr>
      <vt:lpstr>假鬼假怪假新聞：如何反制網路假訊息？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Maggie Chen</dc:creator>
  <cp:lastModifiedBy>陳立蓁</cp:lastModifiedBy>
  <cp:revision>289</cp:revision>
  <dcterms:created xsi:type="dcterms:W3CDTF">2019-05-02T08:58:38Z</dcterms:created>
  <dcterms:modified xsi:type="dcterms:W3CDTF">2025-11-15T08:05:30Z</dcterms:modified>
</cp:coreProperties>
</file>