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72" r:id="rId6"/>
    <p:sldId id="280" r:id="rId7"/>
    <p:sldId id="278" r:id="rId8"/>
    <p:sldId id="269" r:id="rId9"/>
    <p:sldId id="285" r:id="rId10"/>
    <p:sldId id="286" r:id="rId11"/>
    <p:sldId id="287" r:id="rId12"/>
    <p:sldId id="288" r:id="rId13"/>
    <p:sldId id="289" r:id="rId14"/>
    <p:sldId id="270" r:id="rId15"/>
    <p:sldId id="290" r:id="rId16"/>
    <p:sldId id="274" r:id="rId17"/>
    <p:sldId id="273" r:id="rId18"/>
    <p:sldId id="282" r:id="rId19"/>
  </p:sldIdLst>
  <p:sldSz cx="18288000" cy="10287000"/>
  <p:notesSz cx="6858000" cy="9144000"/>
  <p:embeddedFontLst>
    <p:embeddedFont>
      <p:font typeface="王漢宗特黑體" panose="02020500000000000000" charset="-120"/>
      <p:regular r:id="rId20"/>
    </p:embeddedFont>
    <p:embeddedFont>
      <p:font typeface="Canva Sans" panose="02020500000000000000" charset="0"/>
      <p:regular r:id="rId21"/>
    </p:embeddedFont>
    <p:embeddedFont>
      <p:font typeface="Canva Sans Bold" panose="02020500000000000000" charset="0"/>
      <p:regular r:id="rId22"/>
    </p:embeddedFont>
    <p:embeddedFont>
      <p:font typeface="Gagalin" panose="02020500000000000000" charset="0"/>
      <p:regular r:id="rId23"/>
    </p:embeddedFont>
    <p:embeddedFont>
      <p:font typeface="Telegraf Bold" panose="02020500000000000000" charset="0"/>
      <p:regular r:id="rId24"/>
    </p:embeddedFont>
    <p:embeddedFont>
      <p:font typeface="Work Sans Medium" pitchFamily="2" charset="0"/>
      <p:regular r:id="rId25"/>
      <p:italic r:id="rId26"/>
    </p:embeddedFont>
    <p:embeddedFont>
      <p:font typeface="微軟正黑體" panose="020B0604030504040204" pitchFamily="34" charset="-120"/>
      <p:regular r:id="rId27"/>
      <p:bold r:id="rId28"/>
    </p:embeddedFont>
    <p:embeddedFont>
      <p:font typeface="標楷體" panose="03000509000000000000" pitchFamily="65" charset="-12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384"/>
    <a:srgbClr val="F8CF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svg"/><Relationship Id="rId7" Type="http://schemas.openxmlformats.org/officeDocument/2006/relationships/image" Target="../media/image4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sv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sv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2575832"/>
          </a:xfrm>
          <a:prstGeom prst="rect">
            <a:avLst/>
          </a:prstGeom>
          <a:solidFill>
            <a:srgbClr val="56C02B"/>
          </a:solidFill>
        </p:spPr>
        <p:txBody>
          <a:bodyPr/>
          <a:lstStyle/>
          <a:p>
            <a:endParaRPr lang="zh-TW" altLang="en-US"/>
          </a:p>
        </p:txBody>
      </p:sp>
      <p:sp>
        <p:nvSpPr>
          <p:cNvPr id="3" name="TextBox 3"/>
          <p:cNvSpPr txBox="1"/>
          <p:nvPr/>
        </p:nvSpPr>
        <p:spPr>
          <a:xfrm>
            <a:off x="2074240" y="3037511"/>
            <a:ext cx="11581511" cy="3359894"/>
          </a:xfrm>
          <a:prstGeom prst="rect">
            <a:avLst/>
          </a:prstGeom>
        </p:spPr>
        <p:txBody>
          <a:bodyPr lIns="0" tIns="0" rIns="0" bIns="0" rtlCol="0" anchor="t">
            <a:spAutoFit/>
          </a:bodyPr>
          <a:lstStyle/>
          <a:p>
            <a:pPr algn="l">
              <a:lnSpc>
                <a:spcPts val="13125"/>
              </a:lnSpc>
            </a:pPr>
            <a:r>
              <a:rPr lang="en-US" sz="12500" b="1" dirty="0" err="1">
                <a:solidFill>
                  <a:srgbClr val="000000"/>
                </a:solidFill>
                <a:latin typeface="Telegraf Bold"/>
                <a:ea typeface="Telegraf Bold"/>
                <a:cs typeface="Telegraf Bold"/>
                <a:sym typeface="Telegraf Bold"/>
              </a:rPr>
              <a:t>模擬聯合國</a:t>
            </a:r>
            <a:endParaRPr lang="en-US" sz="12500" b="1" dirty="0">
              <a:solidFill>
                <a:srgbClr val="000000"/>
              </a:solidFill>
              <a:latin typeface="Telegraf Bold"/>
              <a:ea typeface="Telegraf Bold"/>
              <a:cs typeface="Telegraf Bold"/>
              <a:sym typeface="Telegraf Bold"/>
            </a:endParaRPr>
          </a:p>
          <a:p>
            <a:pPr algn="l">
              <a:lnSpc>
                <a:spcPts val="13125"/>
              </a:lnSpc>
            </a:pPr>
            <a:r>
              <a:rPr lang="en-US" altLang="zh-TW" sz="12500" b="1" dirty="0">
                <a:solidFill>
                  <a:srgbClr val="000000"/>
                </a:solidFill>
                <a:latin typeface="Telegraf Bold"/>
                <a:ea typeface="Telegraf Bold"/>
                <a:cs typeface="Telegraf Bold"/>
                <a:sym typeface="Telegraf Bold"/>
              </a:rPr>
              <a:t>10/22  </a:t>
            </a:r>
            <a:r>
              <a:rPr lang="en-US" sz="12500" b="1" dirty="0" err="1">
                <a:solidFill>
                  <a:srgbClr val="000000"/>
                </a:solidFill>
                <a:latin typeface="Telegraf Bold"/>
                <a:ea typeface="Telegraf Bold"/>
                <a:cs typeface="Telegraf Bold"/>
                <a:sym typeface="Telegraf Bold"/>
              </a:rPr>
              <a:t>上課</a:t>
            </a:r>
            <a:endParaRPr lang="en-US" sz="12500" b="1" dirty="0">
              <a:solidFill>
                <a:srgbClr val="000000"/>
              </a:solidFill>
              <a:latin typeface="Telegraf Bold"/>
              <a:ea typeface="Telegraf Bold"/>
              <a:cs typeface="Telegraf Bold"/>
              <a:sym typeface="Telegraf Bold"/>
            </a:endParaRPr>
          </a:p>
        </p:txBody>
      </p:sp>
      <p:sp>
        <p:nvSpPr>
          <p:cNvPr id="4" name="AutoShape 4"/>
          <p:cNvSpPr/>
          <p:nvPr/>
        </p:nvSpPr>
        <p:spPr>
          <a:xfrm>
            <a:off x="0" y="2570389"/>
            <a:ext cx="406854" cy="2575832"/>
          </a:xfrm>
          <a:prstGeom prst="rect">
            <a:avLst/>
          </a:prstGeom>
          <a:solidFill>
            <a:srgbClr val="E866B0"/>
          </a:solidFill>
        </p:spPr>
        <p:txBody>
          <a:bodyPr/>
          <a:lstStyle/>
          <a:p>
            <a:endParaRPr lang="zh-TW" altLang="en-US"/>
          </a:p>
        </p:txBody>
      </p:sp>
      <p:sp>
        <p:nvSpPr>
          <p:cNvPr id="5" name="AutoShape 5"/>
          <p:cNvSpPr/>
          <p:nvPr/>
        </p:nvSpPr>
        <p:spPr>
          <a:xfrm>
            <a:off x="0" y="5140779"/>
            <a:ext cx="406854" cy="2575832"/>
          </a:xfrm>
          <a:prstGeom prst="rect">
            <a:avLst/>
          </a:prstGeom>
          <a:solidFill>
            <a:srgbClr val="FCC30B"/>
          </a:solidFill>
        </p:spPr>
        <p:txBody>
          <a:bodyPr/>
          <a:lstStyle/>
          <a:p>
            <a:endParaRPr lang="zh-TW" altLang="en-US"/>
          </a:p>
        </p:txBody>
      </p:sp>
      <p:sp>
        <p:nvSpPr>
          <p:cNvPr id="6" name="AutoShape 6"/>
          <p:cNvSpPr/>
          <p:nvPr/>
        </p:nvSpPr>
        <p:spPr>
          <a:xfrm>
            <a:off x="0" y="7711168"/>
            <a:ext cx="406854" cy="2575832"/>
          </a:xfrm>
          <a:prstGeom prst="rect">
            <a:avLst/>
          </a:prstGeom>
          <a:solidFill>
            <a:srgbClr val="26BDE2"/>
          </a:solidFill>
        </p:spPr>
        <p:txBody>
          <a:bodyPr/>
          <a:lstStyle/>
          <a:p>
            <a:endParaRPr lang="zh-TW" altLang="en-US"/>
          </a:p>
        </p:txBody>
      </p:sp>
      <p:sp>
        <p:nvSpPr>
          <p:cNvPr id="7" name="Freeform 7"/>
          <p:cNvSpPr/>
          <p:nvPr/>
        </p:nvSpPr>
        <p:spPr>
          <a:xfrm>
            <a:off x="12360729" y="2708898"/>
            <a:ext cx="4898571" cy="4114800"/>
          </a:xfrm>
          <a:custGeom>
            <a:avLst/>
            <a:gdLst/>
            <a:ahLst/>
            <a:cxnLst/>
            <a:rect l="l" t="t" r="r" b="b"/>
            <a:pathLst>
              <a:path w="4898571" h="4114800">
                <a:moveTo>
                  <a:pt x="0" y="0"/>
                </a:moveTo>
                <a:lnTo>
                  <a:pt x="4898571" y="0"/>
                </a:lnTo>
                <a:lnTo>
                  <a:pt x="489857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1A58C5-5EE6-42F7-B471-9CF9254E7866}"/>
              </a:ext>
            </a:extLst>
          </p:cNvPr>
          <p:cNvSpPr/>
          <p:nvPr/>
        </p:nvSpPr>
        <p:spPr>
          <a:xfrm>
            <a:off x="2057400" y="2324100"/>
            <a:ext cx="14478000" cy="4419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A9068E5D-C454-4497-906C-8E75FCE0C16E}"/>
              </a:ext>
            </a:extLst>
          </p:cNvPr>
          <p:cNvSpPr txBox="1"/>
          <p:nvPr/>
        </p:nvSpPr>
        <p:spPr>
          <a:xfrm>
            <a:off x="3924300" y="873457"/>
            <a:ext cx="10744200" cy="1015663"/>
          </a:xfrm>
          <a:prstGeom prst="rect">
            <a:avLst/>
          </a:prstGeom>
          <a:noFill/>
        </p:spPr>
        <p:txBody>
          <a:bodyPr wrap="square">
            <a:spAutoFit/>
          </a:bodyPr>
          <a:lstStyle/>
          <a:p>
            <a:r>
              <a:rPr lang="zh-TW" altLang="en-US" sz="6000" b="1" i="0" dirty="0">
                <a:effectLst/>
                <a:latin typeface="標楷體" panose="03000509000000000000" pitchFamily="65" charset="-120"/>
                <a:ea typeface="標楷體" panose="03000509000000000000" pitchFamily="65" charset="-120"/>
              </a:rPr>
              <a:t>本國曾經對挑戰做過哪些努力？</a:t>
            </a:r>
            <a:endParaRPr lang="zh-TW" altLang="en-US" sz="6000" dirty="0">
              <a:effectLst/>
              <a:latin typeface="標楷體" panose="03000509000000000000" pitchFamily="65" charset="-120"/>
              <a:ea typeface="標楷體" panose="03000509000000000000" pitchFamily="65" charset="-120"/>
            </a:endParaRPr>
          </a:p>
        </p:txBody>
      </p:sp>
      <p:sp>
        <p:nvSpPr>
          <p:cNvPr id="5" name="Freeform 3">
            <a:extLst>
              <a:ext uri="{FF2B5EF4-FFF2-40B4-BE49-F238E27FC236}">
                <a16:creationId xmlns:a16="http://schemas.microsoft.com/office/drawing/2014/main" id="{9A42D834-077B-4625-9D51-290EBC8E3855}"/>
              </a:ext>
            </a:extLst>
          </p:cNvPr>
          <p:cNvSpPr/>
          <p:nvPr/>
        </p:nvSpPr>
        <p:spPr>
          <a:xfrm>
            <a:off x="15771611" y="342677"/>
            <a:ext cx="2132993" cy="1778383"/>
          </a:xfrm>
          <a:custGeom>
            <a:avLst/>
            <a:gdLst/>
            <a:ahLst/>
            <a:cxnLst/>
            <a:rect l="l" t="t" r="r" b="b"/>
            <a:pathLst>
              <a:path w="2132993" h="1778383">
                <a:moveTo>
                  <a:pt x="0" y="0"/>
                </a:moveTo>
                <a:lnTo>
                  <a:pt x="2132993" y="0"/>
                </a:lnTo>
                <a:lnTo>
                  <a:pt x="2132993" y="1778383"/>
                </a:lnTo>
                <a:lnTo>
                  <a:pt x="0" y="1778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2" name="文字方塊 1">
            <a:extLst>
              <a:ext uri="{FF2B5EF4-FFF2-40B4-BE49-F238E27FC236}">
                <a16:creationId xmlns:a16="http://schemas.microsoft.com/office/drawing/2014/main" id="{EB26DFC4-D3BA-2204-B1EC-DD4132CE8176}"/>
              </a:ext>
            </a:extLst>
          </p:cNvPr>
          <p:cNvSpPr txBox="1"/>
          <p:nvPr/>
        </p:nvSpPr>
        <p:spPr>
          <a:xfrm>
            <a:off x="3168555" y="2628900"/>
            <a:ext cx="12255690" cy="3477875"/>
          </a:xfrm>
          <a:prstGeom prst="rect">
            <a:avLst/>
          </a:prstGeom>
          <a:noFill/>
        </p:spPr>
        <p:txBody>
          <a:bodyPr wrap="square" rtlCol="0">
            <a:spAutoFit/>
          </a:bodyPr>
          <a:lstStyle/>
          <a:p>
            <a:r>
              <a:rPr lang="zh-TW" altLang="en-US" sz="4400" dirty="0">
                <a:latin typeface="標楷體" panose="03000509000000000000" pitchFamily="65" charset="-120"/>
                <a:ea typeface="標楷體" panose="03000509000000000000" pitchFamily="65" charset="-120"/>
              </a:rPr>
              <a:t>斯里蘭卡政府曾於</a:t>
            </a:r>
            <a:r>
              <a:rPr lang="en-US" altLang="zh-TW" sz="4400" dirty="0">
                <a:latin typeface="標楷體" panose="03000509000000000000" pitchFamily="65" charset="-120"/>
                <a:ea typeface="標楷體" panose="03000509000000000000" pitchFamily="65" charset="-120"/>
              </a:rPr>
              <a:t>2021</a:t>
            </a:r>
            <a:r>
              <a:rPr lang="zh-TW" altLang="en-US" sz="4400" dirty="0">
                <a:latin typeface="標楷體" panose="03000509000000000000" pitchFamily="65" charset="-120"/>
                <a:ea typeface="標楷體" panose="03000509000000000000" pitchFamily="65" charset="-120"/>
              </a:rPr>
              <a:t>年宣布因</a:t>
            </a:r>
            <a:r>
              <a:rPr lang="zh-TW" altLang="en-US" sz="4400" b="1" dirty="0">
                <a:latin typeface="標楷體" panose="03000509000000000000" pitchFamily="65" charset="-120"/>
                <a:ea typeface="標楷體" panose="03000509000000000000" pitchFamily="65" charset="-120"/>
              </a:rPr>
              <a:t>嚴重的經濟危機</a:t>
            </a:r>
            <a:r>
              <a:rPr lang="zh-TW" altLang="en-US" sz="4400" dirty="0">
                <a:latin typeface="標楷體" panose="03000509000000000000" pitchFamily="65" charset="-120"/>
                <a:ea typeface="標楷體" panose="03000509000000000000" pitchFamily="65" charset="-120"/>
              </a:rPr>
              <a:t>而進入糧食緊急狀態。 顯示其面臨嚴峻的糧食安全問題。 </a:t>
            </a:r>
            <a:endParaRPr lang="en-US" altLang="zh-TW" sz="4400" dirty="0">
              <a:latin typeface="標楷體" panose="03000509000000000000" pitchFamily="65" charset="-120"/>
              <a:ea typeface="標楷體" panose="03000509000000000000" pitchFamily="65" charset="-120"/>
            </a:endParaRPr>
          </a:p>
          <a:p>
            <a:r>
              <a:rPr lang="zh-TW" altLang="en-US" sz="4400" dirty="0">
                <a:latin typeface="標楷體" panose="03000509000000000000" pitchFamily="65" charset="-120"/>
                <a:ea typeface="標楷體" panose="03000509000000000000" pitchFamily="65" charset="-120"/>
              </a:rPr>
              <a:t>斯里蘭卡政府已於</a:t>
            </a:r>
            <a:r>
              <a:rPr lang="en-US" altLang="zh-TW" sz="4400" b="1" dirty="0">
                <a:latin typeface="標楷體" panose="03000509000000000000" pitchFamily="65" charset="-120"/>
                <a:ea typeface="標楷體" panose="03000509000000000000" pitchFamily="65" charset="-120"/>
              </a:rPr>
              <a:t>2022</a:t>
            </a:r>
            <a:r>
              <a:rPr lang="zh-TW" altLang="en-US" sz="4400" b="1" dirty="0">
                <a:latin typeface="標楷體" panose="03000509000000000000" pitchFamily="65" charset="-120"/>
                <a:ea typeface="標楷體" panose="03000509000000000000" pitchFamily="65" charset="-120"/>
              </a:rPr>
              <a:t>年宣布破產，</a:t>
            </a:r>
            <a:r>
              <a:rPr lang="zh-TW" altLang="en-US" sz="4400" dirty="0">
                <a:latin typeface="標楷體" panose="03000509000000000000" pitchFamily="65" charset="-120"/>
                <a:ea typeface="標楷體" panose="03000509000000000000" pitchFamily="65" charset="-120"/>
              </a:rPr>
              <a:t>因此政府</a:t>
            </a:r>
            <a:r>
              <a:rPr lang="zh-TW" altLang="en-US" sz="4400" b="1" dirty="0">
                <a:latin typeface="標楷體" panose="03000509000000000000" pitchFamily="65" charset="-120"/>
                <a:ea typeface="標楷體" panose="03000509000000000000" pitchFamily="65" charset="-120"/>
              </a:rPr>
              <a:t>無法推動</a:t>
            </a:r>
            <a:r>
              <a:rPr lang="zh-TW" altLang="en-US" sz="4400" dirty="0">
                <a:latin typeface="標楷體" panose="03000509000000000000" pitchFamily="65" charset="-120"/>
                <a:ea typeface="標楷體" panose="03000509000000000000" pitchFamily="65" charset="-120"/>
              </a:rPr>
              <a:t>數位食物券計畫的相關努力或聲明。 </a:t>
            </a:r>
          </a:p>
        </p:txBody>
      </p:sp>
      <p:sp>
        <p:nvSpPr>
          <p:cNvPr id="6" name="文字方塊 5">
            <a:extLst>
              <a:ext uri="{FF2B5EF4-FFF2-40B4-BE49-F238E27FC236}">
                <a16:creationId xmlns:a16="http://schemas.microsoft.com/office/drawing/2014/main" id="{A09A6F7C-35F4-3949-820C-DDFAB23C5064}"/>
              </a:ext>
            </a:extLst>
          </p:cNvPr>
          <p:cNvSpPr txBox="1"/>
          <p:nvPr/>
        </p:nvSpPr>
        <p:spPr>
          <a:xfrm>
            <a:off x="2070092" y="8191500"/>
            <a:ext cx="14782800" cy="1569660"/>
          </a:xfrm>
          <a:prstGeom prst="rect">
            <a:avLst/>
          </a:prstGeom>
          <a:noFill/>
        </p:spPr>
        <p:txBody>
          <a:bodyPr wrap="square" rtlCol="0">
            <a:spAutoFit/>
          </a:bodyPr>
          <a:lstStyle/>
          <a:p>
            <a:r>
              <a:rPr lang="zh-TW" altLang="en-US" sz="3200" dirty="0">
                <a:latin typeface="標楷體" panose="03000509000000000000" pitchFamily="65" charset="-120"/>
                <a:ea typeface="標楷體" panose="03000509000000000000" pitchFamily="65" charset="-120"/>
              </a:rPr>
              <a:t>斯里蘭卡政府經濟</a:t>
            </a:r>
            <a:r>
              <a:rPr lang="zh-TW" altLang="en-US" sz="3200" b="1" dirty="0">
                <a:latin typeface="標楷體" panose="03000509000000000000" pitchFamily="65" charset="-120"/>
                <a:ea typeface="標楷體" panose="03000509000000000000" pitchFamily="65" charset="-120"/>
              </a:rPr>
              <a:t>對國際市場的依賴極強</a:t>
            </a:r>
            <a:r>
              <a:rPr lang="zh-TW" altLang="en-US" sz="3200" dirty="0">
                <a:latin typeface="標楷體" panose="03000509000000000000" pitchFamily="65" charset="-120"/>
                <a:ea typeface="標楷體" panose="03000509000000000000" pitchFamily="65" charset="-120"/>
              </a:rPr>
              <a:t>，生產資料和生活必需品高度依賴進口，但其優越的自然地理環境也可以供斯里蘭卡吃多年的老本，世界銀行等國際金融組織本身也願意借貸以支持斯里蘭卡改善其債務情況。</a:t>
            </a:r>
          </a:p>
        </p:txBody>
      </p:sp>
      <p:sp>
        <p:nvSpPr>
          <p:cNvPr id="8" name="矩形 7">
            <a:extLst>
              <a:ext uri="{FF2B5EF4-FFF2-40B4-BE49-F238E27FC236}">
                <a16:creationId xmlns:a16="http://schemas.microsoft.com/office/drawing/2014/main" id="{8A0E7BCC-9FFC-FA0D-18CF-186A1723A8EC}"/>
              </a:ext>
            </a:extLst>
          </p:cNvPr>
          <p:cNvSpPr/>
          <p:nvPr/>
        </p:nvSpPr>
        <p:spPr>
          <a:xfrm>
            <a:off x="6781800" y="6885253"/>
            <a:ext cx="3874827" cy="11772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latin typeface="標楷體" panose="03000509000000000000" pitchFamily="65" charset="-120"/>
                <a:ea typeface="標楷體" panose="03000509000000000000" pitchFamily="65" charset="-120"/>
              </a:rPr>
              <a:t>原因在哪裡</a:t>
            </a:r>
            <a:r>
              <a:rPr lang="en-US" altLang="zh-TW" sz="3600" b="1" dirty="0">
                <a:latin typeface="標楷體" panose="03000509000000000000" pitchFamily="65" charset="-120"/>
                <a:ea typeface="標楷體" panose="03000509000000000000" pitchFamily="65" charset="-120"/>
              </a:rPr>
              <a:t>?</a:t>
            </a:r>
            <a:endParaRPr lang="zh-TW" altLang="en-US" sz="36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29464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1A58C5-5EE6-42F7-B471-9CF9254E7866}"/>
              </a:ext>
            </a:extLst>
          </p:cNvPr>
          <p:cNvSpPr/>
          <p:nvPr/>
        </p:nvSpPr>
        <p:spPr>
          <a:xfrm>
            <a:off x="2286000" y="2476500"/>
            <a:ext cx="14478000" cy="6629400"/>
          </a:xfrm>
          <a:prstGeom prst="rect">
            <a:avLst/>
          </a:prstGeom>
          <a:solidFill>
            <a:srgbClr val="FCC3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A9068E5D-C454-4497-906C-8E75FCE0C16E}"/>
              </a:ext>
            </a:extLst>
          </p:cNvPr>
          <p:cNvSpPr txBox="1"/>
          <p:nvPr/>
        </p:nvSpPr>
        <p:spPr>
          <a:xfrm>
            <a:off x="4495800" y="948779"/>
            <a:ext cx="8991600" cy="1015663"/>
          </a:xfrm>
          <a:prstGeom prst="rect">
            <a:avLst/>
          </a:prstGeom>
          <a:noFill/>
        </p:spPr>
        <p:txBody>
          <a:bodyPr wrap="square">
            <a:spAutoFit/>
          </a:bodyPr>
          <a:lstStyle/>
          <a:p>
            <a:r>
              <a:rPr lang="zh-TW" altLang="en-US" sz="6000" b="1" i="0" dirty="0">
                <a:effectLst/>
                <a:latin typeface="標楷體" panose="03000509000000000000" pitchFamily="65" charset="-120"/>
                <a:ea typeface="標楷體" panose="03000509000000000000" pitchFamily="65" charset="-120"/>
              </a:rPr>
              <a:t>本國找過那些幫手？</a:t>
            </a:r>
            <a:endParaRPr lang="zh-TW" altLang="en-US" sz="6000" dirty="0">
              <a:effectLst/>
              <a:latin typeface="標楷體" panose="03000509000000000000" pitchFamily="65" charset="-120"/>
              <a:ea typeface="標楷體" panose="03000509000000000000" pitchFamily="65" charset="-120"/>
            </a:endParaRPr>
          </a:p>
        </p:txBody>
      </p:sp>
      <p:sp>
        <p:nvSpPr>
          <p:cNvPr id="5" name="Freeform 3">
            <a:extLst>
              <a:ext uri="{FF2B5EF4-FFF2-40B4-BE49-F238E27FC236}">
                <a16:creationId xmlns:a16="http://schemas.microsoft.com/office/drawing/2014/main" id="{9A42D834-077B-4625-9D51-290EBC8E3855}"/>
              </a:ext>
            </a:extLst>
          </p:cNvPr>
          <p:cNvSpPr/>
          <p:nvPr/>
        </p:nvSpPr>
        <p:spPr>
          <a:xfrm>
            <a:off x="15771611" y="342677"/>
            <a:ext cx="2132993" cy="1778383"/>
          </a:xfrm>
          <a:custGeom>
            <a:avLst/>
            <a:gdLst/>
            <a:ahLst/>
            <a:cxnLst/>
            <a:rect l="l" t="t" r="r" b="b"/>
            <a:pathLst>
              <a:path w="2132993" h="1778383">
                <a:moveTo>
                  <a:pt x="0" y="0"/>
                </a:moveTo>
                <a:lnTo>
                  <a:pt x="2132993" y="0"/>
                </a:lnTo>
                <a:lnTo>
                  <a:pt x="2132993" y="1778383"/>
                </a:lnTo>
                <a:lnTo>
                  <a:pt x="0" y="1778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2" name="文字方塊 1">
            <a:extLst>
              <a:ext uri="{FF2B5EF4-FFF2-40B4-BE49-F238E27FC236}">
                <a16:creationId xmlns:a16="http://schemas.microsoft.com/office/drawing/2014/main" id="{737815DF-3456-536D-DF7F-10E378BE9640}"/>
              </a:ext>
            </a:extLst>
          </p:cNvPr>
          <p:cNvSpPr txBox="1"/>
          <p:nvPr/>
        </p:nvSpPr>
        <p:spPr>
          <a:xfrm>
            <a:off x="3101939" y="3086100"/>
            <a:ext cx="12649200" cy="5016758"/>
          </a:xfrm>
          <a:prstGeom prst="rect">
            <a:avLst/>
          </a:prstGeom>
          <a:noFill/>
        </p:spPr>
        <p:txBody>
          <a:bodyPr wrap="square" rtlCol="0">
            <a:spAutoFit/>
          </a:bodyPr>
          <a:lstStyle/>
          <a:p>
            <a:r>
              <a:rPr lang="zh-TW" altLang="en-US" sz="4000" dirty="0">
                <a:latin typeface="標楷體" panose="03000509000000000000" pitchFamily="65" charset="-120"/>
                <a:ea typeface="標楷體" panose="03000509000000000000" pitchFamily="65" charset="-120"/>
              </a:rPr>
              <a:t>斯里蘭卡央行行長</a:t>
            </a:r>
            <a:r>
              <a:rPr lang="en-US" altLang="zh-TW" sz="4000" dirty="0">
                <a:latin typeface="標楷體" panose="03000509000000000000" pitchFamily="65" charset="-120"/>
                <a:ea typeface="標楷體" panose="03000509000000000000" pitchFamily="65" charset="-120"/>
              </a:rPr>
              <a:t>Nandalal Weerasinghe</a:t>
            </a:r>
            <a:r>
              <a:rPr lang="zh-TW" altLang="en-US" sz="4000" dirty="0">
                <a:latin typeface="標楷體" panose="03000509000000000000" pitchFamily="65" charset="-120"/>
                <a:ea typeface="標楷體" panose="03000509000000000000" pitchFamily="65" charset="-120"/>
              </a:rPr>
              <a:t>表示，挽救斯里蘭卡破產的經濟別無選擇，只能依靠</a:t>
            </a:r>
            <a:r>
              <a:rPr lang="zh-TW" altLang="en-US" sz="4000" b="1" dirty="0">
                <a:latin typeface="標楷體" panose="03000509000000000000" pitchFamily="65" charset="-120"/>
                <a:ea typeface="標楷體" panose="03000509000000000000" pitchFamily="65" charset="-120"/>
              </a:rPr>
              <a:t>「國際貨幣基金」</a:t>
            </a:r>
            <a:r>
              <a:rPr lang="en-US" altLang="zh-TW" sz="4000" b="1" dirty="0">
                <a:latin typeface="標楷體" panose="03000509000000000000" pitchFamily="65" charset="-120"/>
                <a:ea typeface="標楷體" panose="03000509000000000000" pitchFamily="65" charset="-120"/>
              </a:rPr>
              <a:t>(IMF)</a:t>
            </a:r>
            <a:r>
              <a:rPr lang="zh-TW" altLang="en-US" sz="4000" b="1" dirty="0">
                <a:latin typeface="標楷體" panose="03000509000000000000" pitchFamily="65" charset="-120"/>
                <a:ea typeface="標楷體" panose="03000509000000000000" pitchFamily="65" charset="-120"/>
              </a:rPr>
              <a:t>提供的援助計畫</a:t>
            </a:r>
            <a:r>
              <a:rPr lang="zh-TW" altLang="en-US" sz="4000" dirty="0">
                <a:latin typeface="標楷體" panose="03000509000000000000" pitchFamily="65" charset="-120"/>
                <a:ea typeface="標楷體" panose="03000509000000000000" pitchFamily="65" charset="-120"/>
              </a:rPr>
              <a:t>，尋求來自國際貨幣基金大約</a:t>
            </a:r>
            <a:r>
              <a:rPr lang="en-US" altLang="zh-TW" sz="4000" dirty="0">
                <a:latin typeface="標楷體" panose="03000509000000000000" pitchFamily="65" charset="-120"/>
                <a:ea typeface="標楷體" panose="03000509000000000000" pitchFamily="65" charset="-120"/>
              </a:rPr>
              <a:t>30</a:t>
            </a:r>
            <a:r>
              <a:rPr lang="zh-TW" altLang="en-US" sz="4000" dirty="0">
                <a:latin typeface="標楷體" panose="03000509000000000000" pitchFamily="65" charset="-120"/>
                <a:ea typeface="標楷體" panose="03000509000000000000" pitchFamily="65" charset="-120"/>
              </a:rPr>
              <a:t>億美元的援助，讓公共財政得以回到正軌，並順利取得過渡期融資。</a:t>
            </a:r>
            <a:endParaRPr lang="en-US" altLang="zh-TW" sz="4000" dirty="0">
              <a:latin typeface="標楷體" panose="03000509000000000000" pitchFamily="65" charset="-120"/>
              <a:ea typeface="標楷體" panose="03000509000000000000" pitchFamily="65" charset="-120"/>
            </a:endParaRPr>
          </a:p>
          <a:p>
            <a:r>
              <a:rPr lang="zh-TW" altLang="en-US" sz="4000" b="1" dirty="0">
                <a:latin typeface="標楷體" panose="03000509000000000000" pitchFamily="65" charset="-120"/>
                <a:ea typeface="標楷體" panose="03000509000000000000" pitchFamily="65" charset="-120"/>
              </a:rPr>
              <a:t>印度</a:t>
            </a:r>
            <a:r>
              <a:rPr lang="zh-TW" altLang="en-US" sz="4000" dirty="0">
                <a:latin typeface="標楷體" panose="03000509000000000000" pitchFamily="65" charset="-120"/>
                <a:ea typeface="標楷體" panose="03000509000000000000" pitchFamily="65" charset="-120"/>
              </a:rPr>
              <a:t>順勢扮演起危難中願意支持斯里蘭卡的南亞大國形象，提供各項經濟與物資協助，也打算直接在水稻播種季節贈送農民肥料。</a:t>
            </a:r>
          </a:p>
        </p:txBody>
      </p:sp>
    </p:spTree>
    <p:extLst>
      <p:ext uri="{BB962C8B-B14F-4D97-AF65-F5344CB8AC3E}">
        <p14:creationId xmlns:p14="http://schemas.microsoft.com/office/powerpoint/2010/main" val="1710146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1A58C5-5EE6-42F7-B471-9CF9254E7866}"/>
              </a:ext>
            </a:extLst>
          </p:cNvPr>
          <p:cNvSpPr/>
          <p:nvPr/>
        </p:nvSpPr>
        <p:spPr>
          <a:xfrm>
            <a:off x="2095500" y="2324100"/>
            <a:ext cx="14478000" cy="7391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A9068E5D-C454-4497-906C-8E75FCE0C16E}"/>
              </a:ext>
            </a:extLst>
          </p:cNvPr>
          <p:cNvSpPr txBox="1"/>
          <p:nvPr/>
        </p:nvSpPr>
        <p:spPr>
          <a:xfrm>
            <a:off x="3352800" y="952500"/>
            <a:ext cx="11963400" cy="1015663"/>
          </a:xfrm>
          <a:prstGeom prst="rect">
            <a:avLst/>
          </a:prstGeom>
          <a:noFill/>
        </p:spPr>
        <p:txBody>
          <a:bodyPr wrap="square">
            <a:spAutoFit/>
          </a:bodyPr>
          <a:lstStyle/>
          <a:p>
            <a:r>
              <a:rPr lang="zh-TW" altLang="en-US" sz="6000" b="1" i="0" dirty="0">
                <a:effectLst/>
                <a:latin typeface="標楷體" panose="03000509000000000000" pitchFamily="65" charset="-120"/>
                <a:ea typeface="標楷體" panose="03000509000000000000" pitchFamily="65" charset="-120"/>
              </a:rPr>
              <a:t>目前使用的方式，怎麼調整會更好？</a:t>
            </a:r>
            <a:endParaRPr lang="zh-TW" altLang="en-US" sz="6000" dirty="0">
              <a:effectLst/>
              <a:latin typeface="標楷體" panose="03000509000000000000" pitchFamily="65" charset="-120"/>
              <a:ea typeface="標楷體" panose="03000509000000000000" pitchFamily="65" charset="-120"/>
            </a:endParaRPr>
          </a:p>
        </p:txBody>
      </p:sp>
      <p:sp>
        <p:nvSpPr>
          <p:cNvPr id="5" name="Freeform 3">
            <a:extLst>
              <a:ext uri="{FF2B5EF4-FFF2-40B4-BE49-F238E27FC236}">
                <a16:creationId xmlns:a16="http://schemas.microsoft.com/office/drawing/2014/main" id="{9A42D834-077B-4625-9D51-290EBC8E3855}"/>
              </a:ext>
            </a:extLst>
          </p:cNvPr>
          <p:cNvSpPr/>
          <p:nvPr/>
        </p:nvSpPr>
        <p:spPr>
          <a:xfrm>
            <a:off x="15771611" y="342677"/>
            <a:ext cx="2132993" cy="1778383"/>
          </a:xfrm>
          <a:custGeom>
            <a:avLst/>
            <a:gdLst/>
            <a:ahLst/>
            <a:cxnLst/>
            <a:rect l="l" t="t" r="r" b="b"/>
            <a:pathLst>
              <a:path w="2132993" h="1778383">
                <a:moveTo>
                  <a:pt x="0" y="0"/>
                </a:moveTo>
                <a:lnTo>
                  <a:pt x="2132993" y="0"/>
                </a:lnTo>
                <a:lnTo>
                  <a:pt x="2132993" y="1778383"/>
                </a:lnTo>
                <a:lnTo>
                  <a:pt x="0" y="1778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2" name="文字方塊 1">
            <a:extLst>
              <a:ext uri="{FF2B5EF4-FFF2-40B4-BE49-F238E27FC236}">
                <a16:creationId xmlns:a16="http://schemas.microsoft.com/office/drawing/2014/main" id="{EF7F907A-6406-BE08-353B-C3AB81C1F8F4}"/>
              </a:ext>
            </a:extLst>
          </p:cNvPr>
          <p:cNvSpPr txBox="1"/>
          <p:nvPr/>
        </p:nvSpPr>
        <p:spPr>
          <a:xfrm>
            <a:off x="2762250" y="2933700"/>
            <a:ext cx="13068300" cy="5632311"/>
          </a:xfrm>
          <a:prstGeom prst="rect">
            <a:avLst/>
          </a:prstGeom>
          <a:noFill/>
        </p:spPr>
        <p:txBody>
          <a:bodyPr wrap="square" rtlCol="0">
            <a:spAutoFit/>
          </a:bodyPr>
          <a:lstStyle/>
          <a:p>
            <a:r>
              <a:rPr lang="zh-TW" altLang="en-US" sz="4000" dirty="0">
                <a:latin typeface="標楷體" panose="03000509000000000000" pitchFamily="65" charset="-120"/>
                <a:ea typeface="標楷體" panose="03000509000000000000" pitchFamily="65" charset="-120"/>
              </a:rPr>
              <a:t>斯里蘭卡政府必須實施</a:t>
            </a:r>
            <a:r>
              <a:rPr lang="zh-TW" altLang="en-US" sz="4000" b="1" dirty="0">
                <a:solidFill>
                  <a:srgbClr val="FF0000"/>
                </a:solidFill>
                <a:latin typeface="標楷體" panose="03000509000000000000" pitchFamily="65" charset="-120"/>
                <a:ea typeface="標楷體" panose="03000509000000000000" pitchFamily="65" charset="-120"/>
              </a:rPr>
              <a:t>嚴格的經濟改革</a:t>
            </a:r>
            <a:r>
              <a:rPr lang="zh-TW" altLang="en-US" sz="4000" dirty="0">
                <a:latin typeface="標楷體" panose="03000509000000000000" pitchFamily="65" charset="-120"/>
                <a:ea typeface="標楷體" panose="03000509000000000000" pitchFamily="65" charset="-120"/>
              </a:rPr>
              <a:t>，如增加稅收和電價，這些改革措施可能會給民眾帶來經濟上的困難和壓力。</a:t>
            </a:r>
            <a:endParaRPr lang="en-US" altLang="zh-TW" sz="4000" dirty="0">
              <a:latin typeface="標楷體" panose="03000509000000000000" pitchFamily="65" charset="-120"/>
              <a:ea typeface="標楷體" panose="03000509000000000000" pitchFamily="65" charset="-120"/>
            </a:endParaRPr>
          </a:p>
          <a:p>
            <a:r>
              <a:rPr lang="zh-TW" altLang="en-US" sz="4000" dirty="0">
                <a:latin typeface="標楷體" panose="03000509000000000000" pitchFamily="65" charset="-120"/>
                <a:ea typeface="標楷體" panose="03000509000000000000" pitchFamily="65" charset="-120"/>
              </a:rPr>
              <a:t>斯里蘭卡</a:t>
            </a:r>
            <a:r>
              <a:rPr lang="zh-TW" altLang="en-US" sz="4000" dirty="0">
                <a:solidFill>
                  <a:srgbClr val="FF0000"/>
                </a:solidFill>
                <a:latin typeface="標楷體" panose="03000509000000000000" pitchFamily="65" charset="-120"/>
                <a:ea typeface="標楷體" panose="03000509000000000000" pitchFamily="65" charset="-120"/>
              </a:rPr>
              <a:t>需要與中國和印度</a:t>
            </a:r>
            <a:r>
              <a:rPr lang="zh-TW" altLang="en-US" sz="4000" dirty="0">
                <a:latin typeface="標楷體" panose="03000509000000000000" pitchFamily="65" charset="-120"/>
                <a:ea typeface="標楷體" panose="03000509000000000000" pitchFamily="65" charset="-120"/>
              </a:rPr>
              <a:t>等債權人進行債務重組談判，以獲得</a:t>
            </a:r>
            <a:r>
              <a:rPr lang="zh-TW" altLang="en-US" sz="4000" b="1" dirty="0">
                <a:latin typeface="標楷體" panose="03000509000000000000" pitchFamily="65" charset="-120"/>
                <a:ea typeface="標楷體" panose="03000509000000000000" pitchFamily="65" charset="-120"/>
              </a:rPr>
              <a:t>進一步的資金支持</a:t>
            </a:r>
            <a:r>
              <a:rPr lang="zh-TW" altLang="en-US" sz="4000" dirty="0">
                <a:latin typeface="標楷體" panose="03000509000000000000" pitchFamily="65" charset="-120"/>
                <a:ea typeface="標楷體" panose="03000509000000000000" pitchFamily="65" charset="-120"/>
              </a:rPr>
              <a:t>。</a:t>
            </a:r>
            <a:endParaRPr lang="en-US" altLang="zh-TW" sz="4000" dirty="0">
              <a:latin typeface="標楷體" panose="03000509000000000000" pitchFamily="65" charset="-120"/>
              <a:ea typeface="標楷體" panose="03000509000000000000" pitchFamily="65" charset="-120"/>
            </a:endParaRPr>
          </a:p>
          <a:p>
            <a:r>
              <a:rPr lang="zh-TW" altLang="en-US" sz="4000" dirty="0">
                <a:latin typeface="標楷體" panose="03000509000000000000" pitchFamily="65" charset="-120"/>
                <a:ea typeface="標楷體" panose="03000509000000000000" pitchFamily="65" charset="-120"/>
              </a:rPr>
              <a:t>此外，斯里蘭卡是全球茶葉和香料的重要供應國，其經濟危機波及了這些產品的供應，進而</a:t>
            </a:r>
            <a:r>
              <a:rPr lang="zh-TW" altLang="en-US" sz="4000" b="1" dirty="0">
                <a:latin typeface="標楷體" panose="03000509000000000000" pitchFamily="65" charset="-120"/>
                <a:ea typeface="標楷體" panose="03000509000000000000" pitchFamily="65" charset="-120"/>
              </a:rPr>
              <a:t>影響全球市場的價格和供應鏈穩定性。</a:t>
            </a:r>
            <a:endParaRPr lang="en-US" altLang="zh-TW" sz="4000" b="1" dirty="0">
              <a:latin typeface="標楷體" panose="03000509000000000000" pitchFamily="65" charset="-120"/>
              <a:ea typeface="標楷體" panose="03000509000000000000" pitchFamily="65" charset="-120"/>
            </a:endParaRPr>
          </a:p>
          <a:p>
            <a:r>
              <a:rPr lang="zh-TW" altLang="en-US" sz="4000" dirty="0">
                <a:latin typeface="標楷體" panose="03000509000000000000" pitchFamily="65" charset="-120"/>
                <a:ea typeface="標楷體" panose="03000509000000000000" pitchFamily="65" charset="-120"/>
              </a:rPr>
              <a:t>經濟困境也可能促使部分斯里蘭卡人尋求</a:t>
            </a:r>
            <a:r>
              <a:rPr lang="zh-TW" altLang="en-US" sz="4000" b="1" dirty="0">
                <a:latin typeface="標楷體" panose="03000509000000000000" pitchFamily="65" charset="-120"/>
                <a:ea typeface="標楷體" panose="03000509000000000000" pitchFamily="65" charset="-120"/>
              </a:rPr>
              <a:t>移民</a:t>
            </a:r>
            <a:r>
              <a:rPr lang="zh-TW" altLang="en-US" sz="4000" dirty="0">
                <a:latin typeface="標楷體" panose="03000509000000000000" pitchFamily="65" charset="-120"/>
                <a:ea typeface="標楷體" panose="03000509000000000000" pitchFamily="65" charset="-120"/>
              </a:rPr>
              <a:t>至其他國家，這可能會對週邊國家造成社會和經濟壓力。</a:t>
            </a:r>
          </a:p>
        </p:txBody>
      </p:sp>
    </p:spTree>
    <p:extLst>
      <p:ext uri="{BB962C8B-B14F-4D97-AF65-F5344CB8AC3E}">
        <p14:creationId xmlns:p14="http://schemas.microsoft.com/office/powerpoint/2010/main" val="3103057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9851F-D86A-3720-CD39-0915011D691E}"/>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8BAD69F1-6F7A-1B6D-ACE2-FE24BAF0D2E2}"/>
              </a:ext>
            </a:extLst>
          </p:cNvPr>
          <p:cNvSpPr/>
          <p:nvPr/>
        </p:nvSpPr>
        <p:spPr>
          <a:xfrm>
            <a:off x="0" y="0"/>
            <a:ext cx="406854" cy="10287000"/>
          </a:xfrm>
          <a:prstGeom prst="rect">
            <a:avLst/>
          </a:prstGeom>
          <a:solidFill>
            <a:srgbClr val="FCC30B"/>
          </a:solidFill>
        </p:spPr>
        <p:txBody>
          <a:bodyPr/>
          <a:lstStyle/>
          <a:p>
            <a:endParaRPr lang="zh-TW" altLang="en-US"/>
          </a:p>
        </p:txBody>
      </p:sp>
      <p:sp>
        <p:nvSpPr>
          <p:cNvPr id="3" name="Freeform 3">
            <a:extLst>
              <a:ext uri="{FF2B5EF4-FFF2-40B4-BE49-F238E27FC236}">
                <a16:creationId xmlns:a16="http://schemas.microsoft.com/office/drawing/2014/main" id="{35914852-B2D2-3C7E-23BF-C1BD743AD2CA}"/>
              </a:ext>
            </a:extLst>
          </p:cNvPr>
          <p:cNvSpPr/>
          <p:nvPr/>
        </p:nvSpPr>
        <p:spPr>
          <a:xfrm>
            <a:off x="15771611" y="342677"/>
            <a:ext cx="2132993" cy="1778383"/>
          </a:xfrm>
          <a:custGeom>
            <a:avLst/>
            <a:gdLst/>
            <a:ahLst/>
            <a:cxnLst/>
            <a:rect l="l" t="t" r="r" b="b"/>
            <a:pathLst>
              <a:path w="2132993" h="1778383">
                <a:moveTo>
                  <a:pt x="0" y="0"/>
                </a:moveTo>
                <a:lnTo>
                  <a:pt x="2132993" y="0"/>
                </a:lnTo>
                <a:lnTo>
                  <a:pt x="2132993" y="1778383"/>
                </a:lnTo>
                <a:lnTo>
                  <a:pt x="0" y="1778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4" name="TextBox 4">
            <a:extLst>
              <a:ext uri="{FF2B5EF4-FFF2-40B4-BE49-F238E27FC236}">
                <a16:creationId xmlns:a16="http://schemas.microsoft.com/office/drawing/2014/main" id="{F9515F6B-01D0-D173-695E-AD5BA6DC3384}"/>
              </a:ext>
            </a:extLst>
          </p:cNvPr>
          <p:cNvSpPr txBox="1"/>
          <p:nvPr/>
        </p:nvSpPr>
        <p:spPr>
          <a:xfrm>
            <a:off x="802640" y="2694648"/>
            <a:ext cx="16799560" cy="7313797"/>
          </a:xfrm>
          <a:prstGeom prst="rect">
            <a:avLst/>
          </a:prstGeom>
        </p:spPr>
        <p:txBody>
          <a:bodyPr wrap="square" lIns="0" tIns="0" rIns="0" bIns="0" rtlCol="0" anchor="t">
            <a:spAutoFit/>
          </a:bodyPr>
          <a:lstStyle/>
          <a:p>
            <a:pPr marL="1113685" lvl="1" indent="-556842" algn="l">
              <a:lnSpc>
                <a:spcPts val="7221"/>
              </a:lnSpc>
              <a:buAutoNum type="arabicPeriod"/>
            </a:pPr>
            <a:r>
              <a:rPr lang="zh-TW" altLang="en-US" sz="5158" dirty="0">
                <a:solidFill>
                  <a:srgbClr val="000000"/>
                </a:solidFill>
                <a:latin typeface="王漢宗特黑體"/>
                <a:ea typeface="王漢宗特黑體"/>
                <a:cs typeface="王漢宗特黑體"/>
                <a:sym typeface="王漢宗特黑體"/>
              </a:rPr>
              <a:t>兩兩一組，</a:t>
            </a:r>
            <a:r>
              <a:rPr lang="en-US" sz="5158" dirty="0" err="1">
                <a:solidFill>
                  <a:srgbClr val="000000"/>
                </a:solidFill>
                <a:latin typeface="王漢宗特黑體"/>
                <a:ea typeface="王漢宗特黑體"/>
                <a:cs typeface="王漢宗特黑體"/>
                <a:sym typeface="王漢宗特黑體"/>
              </a:rPr>
              <a:t>把句子寫在</a:t>
            </a:r>
            <a:r>
              <a:rPr lang="zh-TW" altLang="en-US" sz="5158" dirty="0">
                <a:solidFill>
                  <a:srgbClr val="000000"/>
                </a:solidFill>
                <a:latin typeface="王漢宗特黑體"/>
                <a:ea typeface="王漢宗特黑體"/>
                <a:cs typeface="王漢宗特黑體"/>
                <a:sym typeface="王漢宗特黑體"/>
              </a:rPr>
              <a:t>便利貼</a:t>
            </a:r>
            <a:r>
              <a:rPr lang="en-US" sz="5158" dirty="0" err="1">
                <a:solidFill>
                  <a:srgbClr val="000000"/>
                </a:solidFill>
                <a:latin typeface="王漢宗特黑體"/>
                <a:ea typeface="王漢宗特黑體"/>
                <a:cs typeface="王漢宗特黑體"/>
                <a:sym typeface="王漢宗特黑體"/>
              </a:rPr>
              <a:t>上，針對問題</a:t>
            </a:r>
            <a:r>
              <a:rPr lang="zh-TW" altLang="en-US" sz="5158" dirty="0">
                <a:solidFill>
                  <a:srgbClr val="FF0000"/>
                </a:solidFill>
                <a:latin typeface="王漢宗特黑體"/>
                <a:ea typeface="王漢宗特黑體"/>
                <a:cs typeface="王漢宗特黑體"/>
                <a:sym typeface="王漢宗特黑體"/>
              </a:rPr>
              <a:t>完整表達</a:t>
            </a:r>
            <a:endParaRPr lang="en-US" altLang="zh-TW" sz="5158" dirty="0">
              <a:solidFill>
                <a:srgbClr val="FF0000"/>
              </a:solidFill>
              <a:latin typeface="王漢宗特黑體"/>
              <a:ea typeface="王漢宗特黑體"/>
              <a:cs typeface="王漢宗特黑體"/>
              <a:sym typeface="王漢宗特黑體"/>
            </a:endParaRPr>
          </a:p>
          <a:p>
            <a:pPr marL="1113685" lvl="1" indent="-556842" algn="l">
              <a:lnSpc>
                <a:spcPts val="7221"/>
              </a:lnSpc>
              <a:buAutoNum type="arabicPeriod"/>
            </a:pPr>
            <a:r>
              <a:rPr lang="zh-TW" altLang="en-US" sz="5158" dirty="0">
                <a:solidFill>
                  <a:srgbClr val="000000"/>
                </a:solidFill>
                <a:latin typeface="王漢宗特黑體"/>
                <a:ea typeface="王漢宗特黑體"/>
                <a:cs typeface="王漢宗特黑體"/>
                <a:sym typeface="王漢宗特黑體"/>
              </a:rPr>
              <a:t>每組作答</a:t>
            </a:r>
            <a:r>
              <a:rPr lang="en-US" altLang="zh-TW" sz="5158" dirty="0">
                <a:solidFill>
                  <a:srgbClr val="000000"/>
                </a:solidFill>
                <a:latin typeface="王漢宗特黑體"/>
                <a:ea typeface="王漢宗特黑體"/>
                <a:cs typeface="王漢宗特黑體"/>
                <a:sym typeface="王漢宗特黑體"/>
              </a:rPr>
              <a:t>10</a:t>
            </a:r>
            <a:r>
              <a:rPr lang="zh-TW" altLang="en-US" sz="5158" dirty="0">
                <a:solidFill>
                  <a:srgbClr val="000000"/>
                </a:solidFill>
                <a:latin typeface="王漢宗特黑體"/>
                <a:ea typeface="王漢宗特黑體"/>
                <a:cs typeface="王漢宗特黑體"/>
                <a:sym typeface="王漢宗特黑體"/>
              </a:rPr>
              <a:t>分鐘</a:t>
            </a:r>
            <a:endParaRPr lang="en-US" altLang="zh-TW" sz="5158" dirty="0">
              <a:solidFill>
                <a:srgbClr val="000000"/>
              </a:solidFill>
              <a:latin typeface="王漢宗特黑體"/>
              <a:ea typeface="王漢宗特黑體"/>
              <a:cs typeface="王漢宗特黑體"/>
              <a:sym typeface="王漢宗特黑體"/>
            </a:endParaRPr>
          </a:p>
          <a:p>
            <a:pPr marL="1113685" lvl="1" indent="-556842" algn="l">
              <a:lnSpc>
                <a:spcPts val="7221"/>
              </a:lnSpc>
              <a:buAutoNum type="arabicPeriod"/>
            </a:pPr>
            <a:r>
              <a:rPr lang="zh-TW" altLang="en-US" sz="5158" dirty="0">
                <a:solidFill>
                  <a:srgbClr val="000000"/>
                </a:solidFill>
                <a:latin typeface="王漢宗特黑體"/>
                <a:ea typeface="王漢宗特黑體"/>
                <a:cs typeface="王漢宗特黑體"/>
                <a:sym typeface="王漢宗特黑體"/>
              </a:rPr>
              <a:t>小組互相交流</a:t>
            </a:r>
            <a:r>
              <a:rPr lang="en-US" altLang="zh-TW" sz="5158" dirty="0">
                <a:solidFill>
                  <a:srgbClr val="000000"/>
                </a:solidFill>
                <a:latin typeface="王漢宗特黑體"/>
                <a:ea typeface="王漢宗特黑體"/>
                <a:cs typeface="王漢宗特黑體"/>
                <a:sym typeface="王漢宗特黑體"/>
              </a:rPr>
              <a:t>3</a:t>
            </a:r>
            <a:r>
              <a:rPr lang="zh-TW" altLang="en-US" sz="5158" dirty="0">
                <a:solidFill>
                  <a:srgbClr val="000000"/>
                </a:solidFill>
                <a:latin typeface="王漢宗特黑體"/>
                <a:ea typeface="王漢宗特黑體"/>
                <a:cs typeface="王漢宗特黑體"/>
                <a:sym typeface="王漢宗特黑體"/>
              </a:rPr>
              <a:t>分鐘</a:t>
            </a:r>
            <a:endParaRPr lang="en-US" altLang="zh-TW" sz="5158" dirty="0">
              <a:solidFill>
                <a:srgbClr val="000000"/>
              </a:solidFill>
              <a:latin typeface="王漢宗特黑體"/>
              <a:ea typeface="王漢宗特黑體"/>
              <a:cs typeface="王漢宗特黑體"/>
              <a:sym typeface="王漢宗特黑體"/>
            </a:endParaRPr>
          </a:p>
          <a:p>
            <a:pPr marL="1113685" lvl="1" indent="-556842" algn="l">
              <a:lnSpc>
                <a:spcPts val="7221"/>
              </a:lnSpc>
              <a:buAutoNum type="arabicPeriod"/>
            </a:pPr>
            <a:r>
              <a:rPr lang="zh-TW" altLang="en-US" sz="5158" dirty="0">
                <a:solidFill>
                  <a:srgbClr val="000000"/>
                </a:solidFill>
                <a:latin typeface="王漢宗特黑體"/>
                <a:ea typeface="王漢宗特黑體"/>
                <a:cs typeface="王漢宗特黑體"/>
                <a:sym typeface="王漢宗特黑體"/>
              </a:rPr>
              <a:t>統整答案</a:t>
            </a:r>
            <a:r>
              <a:rPr lang="en-US" altLang="zh-TW" sz="5158" dirty="0">
                <a:solidFill>
                  <a:srgbClr val="000000"/>
                </a:solidFill>
                <a:latin typeface="王漢宗特黑體"/>
                <a:ea typeface="王漢宗特黑體"/>
                <a:cs typeface="王漢宗特黑體"/>
                <a:sym typeface="王漢宗特黑體"/>
              </a:rPr>
              <a:t>5</a:t>
            </a:r>
            <a:r>
              <a:rPr lang="zh-TW" altLang="en-US" sz="5158" dirty="0">
                <a:solidFill>
                  <a:srgbClr val="000000"/>
                </a:solidFill>
                <a:latin typeface="王漢宗特黑體"/>
                <a:ea typeface="王漢宗特黑體"/>
                <a:cs typeface="王漢宗特黑體"/>
                <a:sym typeface="王漢宗特黑體"/>
              </a:rPr>
              <a:t>分鐘，寫在學習單上</a:t>
            </a:r>
            <a:endParaRPr lang="en-US" altLang="zh-TW" sz="5158" dirty="0">
              <a:solidFill>
                <a:srgbClr val="000000"/>
              </a:solidFill>
              <a:latin typeface="王漢宗特黑體"/>
              <a:ea typeface="王漢宗特黑體"/>
              <a:cs typeface="王漢宗特黑體"/>
              <a:sym typeface="王漢宗特黑體"/>
            </a:endParaRPr>
          </a:p>
          <a:p>
            <a:pPr marL="1113685" lvl="1" indent="-556842" algn="l">
              <a:lnSpc>
                <a:spcPts val="7221"/>
              </a:lnSpc>
              <a:buAutoNum type="arabicPeriod"/>
            </a:pPr>
            <a:r>
              <a:rPr lang="zh-TW" altLang="en-US" sz="5158" dirty="0">
                <a:solidFill>
                  <a:srgbClr val="000000"/>
                </a:solidFill>
                <a:latin typeface="王漢宗特黑體"/>
                <a:ea typeface="王漢宗特黑體"/>
                <a:cs typeface="王漢宗特黑體"/>
                <a:sym typeface="王漢宗特黑體"/>
              </a:rPr>
              <a:t>換組作答</a:t>
            </a:r>
            <a:r>
              <a:rPr lang="en-US" altLang="zh-TW" sz="5158" dirty="0">
                <a:solidFill>
                  <a:srgbClr val="000000"/>
                </a:solidFill>
                <a:latin typeface="王漢宗特黑體"/>
                <a:ea typeface="王漢宗特黑體"/>
                <a:cs typeface="王漢宗特黑體"/>
                <a:sym typeface="王漢宗特黑體"/>
              </a:rPr>
              <a:t>…</a:t>
            </a:r>
          </a:p>
          <a:p>
            <a:pPr marL="1113685" lvl="1" indent="-556842" algn="l">
              <a:lnSpc>
                <a:spcPts val="7221"/>
              </a:lnSpc>
              <a:buAutoNum type="arabicPeriod"/>
            </a:pPr>
            <a:r>
              <a:rPr lang="zh-TW" altLang="en-US" sz="5158" dirty="0">
                <a:solidFill>
                  <a:srgbClr val="000000"/>
                </a:solidFill>
                <a:latin typeface="王漢宗特黑體"/>
                <a:ea typeface="王漢宗特黑體"/>
                <a:cs typeface="王漢宗特黑體"/>
                <a:sym typeface="王漢宗特黑體"/>
              </a:rPr>
              <a:t>發表</a:t>
            </a:r>
            <a:r>
              <a:rPr lang="en-US" altLang="zh-TW" sz="5158" dirty="0">
                <a:solidFill>
                  <a:srgbClr val="000000"/>
                </a:solidFill>
                <a:latin typeface="王漢宗特黑體"/>
                <a:ea typeface="王漢宗特黑體"/>
                <a:cs typeface="王漢宗特黑體"/>
                <a:sym typeface="王漢宗特黑體"/>
              </a:rPr>
              <a:t>3</a:t>
            </a:r>
            <a:r>
              <a:rPr lang="zh-TW" altLang="en-US" sz="5158" dirty="0">
                <a:solidFill>
                  <a:srgbClr val="000000"/>
                </a:solidFill>
                <a:latin typeface="王漢宗特黑體"/>
                <a:ea typeface="王漢宗特黑體"/>
                <a:cs typeface="王漢宗特黑體"/>
                <a:sym typeface="王漢宗特黑體"/>
              </a:rPr>
              <a:t>分鐘</a:t>
            </a:r>
            <a:endParaRPr lang="en-US" sz="5158" dirty="0">
              <a:solidFill>
                <a:srgbClr val="000000"/>
              </a:solidFill>
              <a:latin typeface="王漢宗特黑體"/>
              <a:ea typeface="王漢宗特黑體"/>
              <a:cs typeface="王漢宗特黑體"/>
              <a:sym typeface="王漢宗特黑體"/>
            </a:endParaRPr>
          </a:p>
          <a:p>
            <a:pPr algn="l">
              <a:lnSpc>
                <a:spcPts val="7221"/>
              </a:lnSpc>
            </a:pPr>
            <a:endParaRPr lang="en-US" sz="5158" dirty="0">
              <a:solidFill>
                <a:srgbClr val="000000"/>
              </a:solidFill>
              <a:latin typeface="王漢宗特黑體"/>
              <a:ea typeface="王漢宗特黑體"/>
              <a:cs typeface="王漢宗特黑體"/>
              <a:sym typeface="王漢宗特黑體"/>
            </a:endParaRPr>
          </a:p>
          <a:p>
            <a:pPr>
              <a:lnSpc>
                <a:spcPts val="7221"/>
              </a:lnSpc>
            </a:pPr>
            <a:r>
              <a:rPr lang="en-US" sz="5158" dirty="0">
                <a:solidFill>
                  <a:srgbClr val="000000"/>
                </a:solidFill>
                <a:latin typeface="王漢宗特黑體"/>
                <a:ea typeface="王漢宗特黑體"/>
                <a:cs typeface="王漢宗特黑體"/>
                <a:sym typeface="王漢宗特黑體"/>
              </a:rPr>
              <a:t>     </a:t>
            </a:r>
            <a:r>
              <a:rPr lang="en-US" sz="5158" dirty="0" err="1">
                <a:solidFill>
                  <a:srgbClr val="000000"/>
                </a:solidFill>
                <a:latin typeface="王漢宗特黑體"/>
                <a:ea typeface="王漢宗特黑體"/>
                <a:cs typeface="王漢宗特黑體"/>
                <a:sym typeface="王漢宗特黑體"/>
              </a:rPr>
              <a:t>提醒：從</a:t>
            </a:r>
            <a:r>
              <a:rPr lang="en-US" altLang="zh-TW" sz="5158" dirty="0" err="1">
                <a:solidFill>
                  <a:srgbClr val="FF0000"/>
                </a:solidFill>
                <a:latin typeface="王漢宗特黑體"/>
                <a:ea typeface="王漢宗特黑體"/>
                <a:cs typeface="王漢宗特黑體"/>
                <a:sym typeface="王漢宗特黑體"/>
              </a:rPr>
              <a:t>政府措施</a:t>
            </a:r>
            <a:r>
              <a:rPr lang="en-US" sz="5158" dirty="0" err="1">
                <a:solidFill>
                  <a:srgbClr val="000000"/>
                </a:solidFill>
                <a:latin typeface="王漢宗特黑體"/>
                <a:ea typeface="王漢宗特黑體"/>
                <a:cs typeface="王漢宗特黑體"/>
                <a:sym typeface="王漢宗特黑體"/>
              </a:rPr>
              <a:t>及</a:t>
            </a:r>
            <a:r>
              <a:rPr lang="en-US" altLang="zh-TW" sz="5158" dirty="0" err="1">
                <a:solidFill>
                  <a:srgbClr val="FF0000"/>
                </a:solidFill>
                <a:latin typeface="王漢宗特黑體"/>
                <a:ea typeface="王漢宗特黑體"/>
                <a:cs typeface="王漢宗特黑體"/>
                <a:sym typeface="王漢宗特黑體"/>
              </a:rPr>
              <a:t>國際援助</a:t>
            </a:r>
            <a:r>
              <a:rPr lang="en-US" sz="5158" dirty="0" err="1">
                <a:solidFill>
                  <a:srgbClr val="000000"/>
                </a:solidFill>
                <a:latin typeface="王漢宗特黑體"/>
                <a:ea typeface="王漢宗特黑體"/>
                <a:cs typeface="王漢宗特黑體"/>
                <a:sym typeface="王漢宗特黑體"/>
              </a:rPr>
              <a:t>的角度來想</a:t>
            </a:r>
            <a:endParaRPr lang="en-US" sz="5158" dirty="0">
              <a:solidFill>
                <a:srgbClr val="000000"/>
              </a:solidFill>
              <a:latin typeface="王漢宗特黑體"/>
              <a:ea typeface="王漢宗特黑體"/>
              <a:cs typeface="王漢宗特黑體"/>
              <a:sym typeface="王漢宗特黑體"/>
            </a:endParaRPr>
          </a:p>
        </p:txBody>
      </p:sp>
      <p:sp>
        <p:nvSpPr>
          <p:cNvPr id="5" name="Freeform 5">
            <a:extLst>
              <a:ext uri="{FF2B5EF4-FFF2-40B4-BE49-F238E27FC236}">
                <a16:creationId xmlns:a16="http://schemas.microsoft.com/office/drawing/2014/main" id="{68F453BC-B385-C09C-0DFA-0317E7D64F01}"/>
              </a:ext>
            </a:extLst>
          </p:cNvPr>
          <p:cNvSpPr/>
          <p:nvPr/>
        </p:nvSpPr>
        <p:spPr>
          <a:xfrm>
            <a:off x="802640" y="8007484"/>
            <a:ext cx="1485783" cy="1410143"/>
          </a:xfrm>
          <a:custGeom>
            <a:avLst/>
            <a:gdLst/>
            <a:ahLst/>
            <a:cxnLst/>
            <a:rect l="l" t="t" r="r" b="b"/>
            <a:pathLst>
              <a:path w="1485783" h="1410143">
                <a:moveTo>
                  <a:pt x="0" y="0"/>
                </a:moveTo>
                <a:lnTo>
                  <a:pt x="1485783" y="0"/>
                </a:lnTo>
                <a:lnTo>
                  <a:pt x="1485783" y="1410143"/>
                </a:lnTo>
                <a:lnTo>
                  <a:pt x="0" y="14101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6" name="TextBox 6">
            <a:extLst>
              <a:ext uri="{FF2B5EF4-FFF2-40B4-BE49-F238E27FC236}">
                <a16:creationId xmlns:a16="http://schemas.microsoft.com/office/drawing/2014/main" id="{D3F416F7-160F-E6DF-3C85-70F9F53AC47D}"/>
              </a:ext>
            </a:extLst>
          </p:cNvPr>
          <p:cNvSpPr txBox="1"/>
          <p:nvPr/>
        </p:nvSpPr>
        <p:spPr>
          <a:xfrm>
            <a:off x="1028700" y="771525"/>
            <a:ext cx="4034226" cy="1098442"/>
          </a:xfrm>
          <a:prstGeom prst="rect">
            <a:avLst/>
          </a:prstGeom>
        </p:spPr>
        <p:txBody>
          <a:bodyPr lIns="0" tIns="0" rIns="0" bIns="0" rtlCol="0" anchor="t">
            <a:spAutoFit/>
          </a:bodyPr>
          <a:lstStyle/>
          <a:p>
            <a:pPr algn="ctr">
              <a:lnSpc>
                <a:spcPts val="9323"/>
              </a:lnSpc>
            </a:pPr>
            <a:r>
              <a:rPr lang="zh-TW" altLang="en-US" sz="6659" dirty="0">
                <a:solidFill>
                  <a:srgbClr val="000000"/>
                </a:solidFill>
                <a:latin typeface="王漢宗特黑體"/>
                <a:ea typeface="王漢宗特黑體"/>
                <a:cs typeface="王漢宗特黑體"/>
                <a:sym typeface="王漢宗特黑體"/>
              </a:rPr>
              <a:t>小組討論</a:t>
            </a:r>
            <a:endParaRPr lang="en-US" sz="6659" dirty="0">
              <a:solidFill>
                <a:srgbClr val="000000"/>
              </a:solidFill>
              <a:latin typeface="王漢宗特黑體"/>
              <a:ea typeface="王漢宗特黑體"/>
              <a:cs typeface="王漢宗特黑體"/>
              <a:sym typeface="王漢宗特黑體"/>
            </a:endParaRPr>
          </a:p>
        </p:txBody>
      </p:sp>
    </p:spTree>
    <p:extLst>
      <p:ext uri="{BB962C8B-B14F-4D97-AF65-F5344CB8AC3E}">
        <p14:creationId xmlns:p14="http://schemas.microsoft.com/office/powerpoint/2010/main" val="1964125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28855" y="1795547"/>
            <a:ext cx="1727234" cy="1318692"/>
          </a:xfrm>
          <a:custGeom>
            <a:avLst/>
            <a:gdLst/>
            <a:ahLst/>
            <a:cxnLst/>
            <a:rect l="l" t="t" r="r" b="b"/>
            <a:pathLst>
              <a:path w="5103158" h="5103158">
                <a:moveTo>
                  <a:pt x="0" y="0"/>
                </a:moveTo>
                <a:lnTo>
                  <a:pt x="5103158" y="0"/>
                </a:lnTo>
                <a:lnTo>
                  <a:pt x="5103158" y="5103158"/>
                </a:lnTo>
                <a:lnTo>
                  <a:pt x="0" y="5103158"/>
                </a:lnTo>
                <a:lnTo>
                  <a:pt x="0" y="0"/>
                </a:lnTo>
                <a:close/>
              </a:path>
            </a:pathLst>
          </a:custGeom>
          <a:blipFill>
            <a:blip r:embed="rId2"/>
            <a:stretch>
              <a:fillRect/>
            </a:stretch>
          </a:blipFill>
        </p:spPr>
        <p:txBody>
          <a:bodyPr/>
          <a:lstStyle/>
          <a:p>
            <a:endParaRPr lang="zh-TW" altLang="en-US" dirty="0"/>
          </a:p>
        </p:txBody>
      </p:sp>
      <p:sp>
        <p:nvSpPr>
          <p:cNvPr id="3" name="TextBox 3"/>
          <p:cNvSpPr txBox="1"/>
          <p:nvPr/>
        </p:nvSpPr>
        <p:spPr>
          <a:xfrm>
            <a:off x="519545" y="1953246"/>
            <a:ext cx="5301939" cy="850489"/>
          </a:xfrm>
          <a:prstGeom prst="rect">
            <a:avLst/>
          </a:prstGeom>
        </p:spPr>
        <p:txBody>
          <a:bodyPr wrap="square" lIns="0" tIns="0" rIns="0" bIns="0" rtlCol="0" anchor="t">
            <a:spAutoFit/>
          </a:bodyPr>
          <a:lstStyle/>
          <a:p>
            <a:pPr algn="ctr">
              <a:lnSpc>
                <a:spcPts val="7221"/>
              </a:lnSpc>
              <a:spcBef>
                <a:spcPct val="0"/>
              </a:spcBef>
            </a:pPr>
            <a:r>
              <a:rPr lang="en-US" sz="5158" dirty="0" err="1">
                <a:solidFill>
                  <a:srgbClr val="000000"/>
                </a:solidFill>
                <a:latin typeface="王漢宗特黑體"/>
                <a:ea typeface="王漢宗特黑體"/>
                <a:cs typeface="王漢宗特黑體"/>
                <a:sym typeface="王漢宗特黑體"/>
              </a:rPr>
              <a:t>聯合國難民署</a:t>
            </a:r>
            <a:endParaRPr lang="en-US" sz="5158" dirty="0">
              <a:solidFill>
                <a:srgbClr val="000000"/>
              </a:solidFill>
              <a:latin typeface="王漢宗特黑體"/>
              <a:ea typeface="王漢宗特黑體"/>
              <a:cs typeface="王漢宗特黑體"/>
              <a:sym typeface="王漢宗特黑體"/>
            </a:endParaRPr>
          </a:p>
        </p:txBody>
      </p:sp>
      <p:sp>
        <p:nvSpPr>
          <p:cNvPr id="6" name="TextBox 3">
            <a:extLst>
              <a:ext uri="{FF2B5EF4-FFF2-40B4-BE49-F238E27FC236}">
                <a16:creationId xmlns:a16="http://schemas.microsoft.com/office/drawing/2014/main" id="{802C4671-697B-4510-ACA4-3FD076E340AD}"/>
              </a:ext>
            </a:extLst>
          </p:cNvPr>
          <p:cNvSpPr txBox="1"/>
          <p:nvPr/>
        </p:nvSpPr>
        <p:spPr>
          <a:xfrm>
            <a:off x="1523999" y="490221"/>
            <a:ext cx="8494057" cy="923330"/>
          </a:xfrm>
          <a:prstGeom prst="rect">
            <a:avLst/>
          </a:prstGeom>
        </p:spPr>
        <p:txBody>
          <a:bodyPr wrap="square" lIns="0" tIns="0" rIns="0" bIns="0" rtlCol="0" anchor="t">
            <a:spAutoFit/>
          </a:bodyPr>
          <a:lstStyle/>
          <a:p>
            <a:pPr algn="ctr">
              <a:lnSpc>
                <a:spcPts val="7221"/>
              </a:lnSpc>
              <a:spcBef>
                <a:spcPct val="0"/>
              </a:spcBef>
            </a:pPr>
            <a:r>
              <a:rPr lang="zh-TW" altLang="en-US" sz="6500" dirty="0">
                <a:solidFill>
                  <a:srgbClr val="000000"/>
                </a:solidFill>
                <a:latin typeface="王漢宗特黑體"/>
                <a:ea typeface="王漢宗特黑體"/>
                <a:cs typeface="王漢宗特黑體"/>
                <a:sym typeface="王漢宗特黑體"/>
              </a:rPr>
              <a:t>補充：國際組織有哪些？</a:t>
            </a:r>
            <a:endParaRPr lang="en-US" sz="6500" dirty="0">
              <a:solidFill>
                <a:srgbClr val="000000"/>
              </a:solidFill>
              <a:latin typeface="王漢宗特黑體"/>
              <a:ea typeface="王漢宗特黑體"/>
              <a:cs typeface="王漢宗特黑體"/>
              <a:sym typeface="王漢宗特黑體"/>
            </a:endParaRPr>
          </a:p>
        </p:txBody>
      </p:sp>
      <p:sp>
        <p:nvSpPr>
          <p:cNvPr id="8" name="文字方塊 7">
            <a:extLst>
              <a:ext uri="{FF2B5EF4-FFF2-40B4-BE49-F238E27FC236}">
                <a16:creationId xmlns:a16="http://schemas.microsoft.com/office/drawing/2014/main" id="{A5E3F8DE-5881-4E6A-A4A0-D8E0B3E9078C}"/>
              </a:ext>
            </a:extLst>
          </p:cNvPr>
          <p:cNvSpPr txBox="1"/>
          <p:nvPr/>
        </p:nvSpPr>
        <p:spPr>
          <a:xfrm>
            <a:off x="7910946" y="2216574"/>
            <a:ext cx="9857509" cy="477054"/>
          </a:xfrm>
          <a:prstGeom prst="rect">
            <a:avLst/>
          </a:prstGeom>
          <a:noFill/>
        </p:spPr>
        <p:txBody>
          <a:bodyPr wrap="square">
            <a:spAutoFit/>
          </a:bodyPr>
          <a:lstStyle/>
          <a:p>
            <a:r>
              <a:rPr lang="zh-TW" altLang="en-US" sz="2500" b="1" i="0" dirty="0">
                <a:solidFill>
                  <a:srgbClr val="001D35"/>
                </a:solidFill>
                <a:effectLst/>
                <a:latin typeface="微軟正黑體" panose="020B0604030504040204" pitchFamily="34" charset="-120"/>
                <a:ea typeface="微軟正黑體" panose="020B0604030504040204" pitchFamily="34" charset="-120"/>
              </a:rPr>
              <a:t>為難民提供保護和援助，協助他們返回家園、融入收容國或重新安置</a:t>
            </a:r>
            <a:endParaRPr lang="zh-TW" altLang="en-US" sz="2500" b="1" dirty="0">
              <a:latin typeface="微軟正黑體" panose="020B0604030504040204" pitchFamily="34" charset="-120"/>
              <a:ea typeface="微軟正黑體" panose="020B0604030504040204" pitchFamily="34" charset="-120"/>
            </a:endParaRPr>
          </a:p>
        </p:txBody>
      </p:sp>
      <p:sp>
        <p:nvSpPr>
          <p:cNvPr id="10" name="AutoShape 4" descr="22屆臺灣同志遊行協辦團體】國際特赦組織台灣分會Amnesty International Taiwan 國際特赦組織是全世界最有公信力的人權組織之一，1961年由英國律師彼得・班納森（Peter  Benenson）創立，1977年獲得「諾貝爾和平獎」，1994年成立台灣分會。我們獨立於任何政府單位、政治 ...">
            <a:extLst>
              <a:ext uri="{FF2B5EF4-FFF2-40B4-BE49-F238E27FC236}">
                <a16:creationId xmlns:a16="http://schemas.microsoft.com/office/drawing/2014/main" id="{5AA80381-3189-4919-AE98-609169BBA373}"/>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3" name="圖片 12">
            <a:extLst>
              <a:ext uri="{FF2B5EF4-FFF2-40B4-BE49-F238E27FC236}">
                <a16:creationId xmlns:a16="http://schemas.microsoft.com/office/drawing/2014/main" id="{EF2EEEFA-75F0-4E2D-927F-92C28D6E8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369" y="3472384"/>
            <a:ext cx="4083853" cy="1733582"/>
          </a:xfrm>
          <a:prstGeom prst="rect">
            <a:avLst/>
          </a:prstGeom>
        </p:spPr>
      </p:pic>
      <p:sp>
        <p:nvSpPr>
          <p:cNvPr id="14" name="TextBox 3">
            <a:extLst>
              <a:ext uri="{FF2B5EF4-FFF2-40B4-BE49-F238E27FC236}">
                <a16:creationId xmlns:a16="http://schemas.microsoft.com/office/drawing/2014/main" id="{477E45D0-BC62-497C-BF6D-1034D294F6CC}"/>
              </a:ext>
            </a:extLst>
          </p:cNvPr>
          <p:cNvSpPr txBox="1"/>
          <p:nvPr/>
        </p:nvSpPr>
        <p:spPr>
          <a:xfrm>
            <a:off x="397345" y="3842450"/>
            <a:ext cx="5301939" cy="850489"/>
          </a:xfrm>
          <a:prstGeom prst="rect">
            <a:avLst/>
          </a:prstGeom>
        </p:spPr>
        <p:txBody>
          <a:bodyPr wrap="square" lIns="0" tIns="0" rIns="0" bIns="0" rtlCol="0" anchor="t">
            <a:spAutoFit/>
          </a:bodyPr>
          <a:lstStyle/>
          <a:p>
            <a:pPr algn="ctr">
              <a:lnSpc>
                <a:spcPts val="7221"/>
              </a:lnSpc>
              <a:spcBef>
                <a:spcPct val="0"/>
              </a:spcBef>
            </a:pPr>
            <a:r>
              <a:rPr lang="zh-TW" altLang="en-US" sz="5158" dirty="0">
                <a:solidFill>
                  <a:srgbClr val="000000"/>
                </a:solidFill>
                <a:latin typeface="王漢宗特黑體"/>
                <a:ea typeface="王漢宗特黑體"/>
                <a:cs typeface="王漢宗特黑體"/>
                <a:sym typeface="王漢宗特黑體"/>
              </a:rPr>
              <a:t>國際特赦組織</a:t>
            </a:r>
            <a:endParaRPr lang="en-US" sz="5158" dirty="0">
              <a:solidFill>
                <a:srgbClr val="000000"/>
              </a:solidFill>
              <a:latin typeface="王漢宗特黑體"/>
              <a:ea typeface="王漢宗特黑體"/>
              <a:cs typeface="王漢宗特黑體"/>
              <a:sym typeface="王漢宗特黑體"/>
            </a:endParaRPr>
          </a:p>
        </p:txBody>
      </p:sp>
      <p:sp>
        <p:nvSpPr>
          <p:cNvPr id="15" name="文字方塊 14">
            <a:extLst>
              <a:ext uri="{FF2B5EF4-FFF2-40B4-BE49-F238E27FC236}">
                <a16:creationId xmlns:a16="http://schemas.microsoft.com/office/drawing/2014/main" id="{05E9698A-73D2-4F5F-AA00-A94B2EA48EF9}"/>
              </a:ext>
            </a:extLst>
          </p:cNvPr>
          <p:cNvSpPr txBox="1"/>
          <p:nvPr/>
        </p:nvSpPr>
        <p:spPr>
          <a:xfrm>
            <a:off x="9448800" y="4091299"/>
            <a:ext cx="8167255" cy="523220"/>
          </a:xfrm>
          <a:prstGeom prst="rect">
            <a:avLst/>
          </a:prstGeom>
          <a:noFill/>
        </p:spPr>
        <p:txBody>
          <a:bodyPr wrap="square">
            <a:spAutoFit/>
          </a:bodyPr>
          <a:lstStyle/>
          <a:p>
            <a:pPr algn="l" fontAlgn="ctr"/>
            <a:r>
              <a:rPr lang="zh-TW" altLang="en-US" sz="2800" b="1" i="0" dirty="0">
                <a:solidFill>
                  <a:srgbClr val="001D35"/>
                </a:solidFill>
                <a:effectLst/>
                <a:latin typeface="微軟正黑體" panose="020B0604030504040204" pitchFamily="34" charset="-120"/>
                <a:ea typeface="微軟正黑體" panose="020B0604030504040204" pitchFamily="34" charset="-120"/>
              </a:rPr>
              <a:t>專注於人權研究與行動，保護世界各地的人權。 </a:t>
            </a:r>
            <a:endParaRPr lang="zh-TW" altLang="en-US" sz="2800" b="1" i="0" dirty="0">
              <a:solidFill>
                <a:srgbClr val="0B57D0"/>
              </a:solidFill>
              <a:effectLst/>
              <a:latin typeface="微軟正黑體" panose="020B0604030504040204" pitchFamily="34" charset="-120"/>
              <a:ea typeface="微軟正黑體" panose="020B0604030504040204" pitchFamily="34" charset="-120"/>
            </a:endParaRPr>
          </a:p>
        </p:txBody>
      </p:sp>
      <p:sp>
        <p:nvSpPr>
          <p:cNvPr id="17" name="TextBox 3">
            <a:extLst>
              <a:ext uri="{FF2B5EF4-FFF2-40B4-BE49-F238E27FC236}">
                <a16:creationId xmlns:a16="http://schemas.microsoft.com/office/drawing/2014/main" id="{925DE24D-DD7D-4F0F-BF11-5833A4F77DB0}"/>
              </a:ext>
            </a:extLst>
          </p:cNvPr>
          <p:cNvSpPr txBox="1"/>
          <p:nvPr/>
        </p:nvSpPr>
        <p:spPr>
          <a:xfrm>
            <a:off x="426916" y="6244681"/>
            <a:ext cx="5301939" cy="850489"/>
          </a:xfrm>
          <a:prstGeom prst="rect">
            <a:avLst/>
          </a:prstGeom>
        </p:spPr>
        <p:txBody>
          <a:bodyPr wrap="square" lIns="0" tIns="0" rIns="0" bIns="0" rtlCol="0" anchor="t">
            <a:spAutoFit/>
          </a:bodyPr>
          <a:lstStyle/>
          <a:p>
            <a:pPr algn="ctr">
              <a:lnSpc>
                <a:spcPts val="7221"/>
              </a:lnSpc>
              <a:spcBef>
                <a:spcPct val="0"/>
              </a:spcBef>
            </a:pPr>
            <a:r>
              <a:rPr lang="zh-TW" altLang="en-US" sz="5158" dirty="0">
                <a:solidFill>
                  <a:srgbClr val="000000"/>
                </a:solidFill>
                <a:latin typeface="王漢宗特黑體"/>
                <a:ea typeface="王漢宗特黑體"/>
                <a:cs typeface="王漢宗特黑體"/>
                <a:sym typeface="王漢宗特黑體"/>
              </a:rPr>
              <a:t>聯合國兒童基金會</a:t>
            </a:r>
            <a:endParaRPr lang="en-US" sz="5158" dirty="0">
              <a:solidFill>
                <a:srgbClr val="000000"/>
              </a:solidFill>
              <a:latin typeface="王漢宗特黑體"/>
              <a:ea typeface="王漢宗特黑體"/>
              <a:cs typeface="王漢宗特黑體"/>
              <a:sym typeface="王漢宗特黑體"/>
            </a:endParaRPr>
          </a:p>
        </p:txBody>
      </p:sp>
      <p:sp>
        <p:nvSpPr>
          <p:cNvPr id="18" name="AutoShape 8" descr="聯合國兒童基金會會旗">
            <a:extLst>
              <a:ext uri="{FF2B5EF4-FFF2-40B4-BE49-F238E27FC236}">
                <a16:creationId xmlns:a16="http://schemas.microsoft.com/office/drawing/2014/main" id="{A4C95251-831C-4E61-883A-972289A5284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1" name="圖片 20">
            <a:extLst>
              <a:ext uri="{FF2B5EF4-FFF2-40B4-BE49-F238E27FC236}">
                <a16:creationId xmlns:a16="http://schemas.microsoft.com/office/drawing/2014/main" id="{E0354BE6-D878-4606-B16D-D2AC4AC04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0202" y="5875045"/>
            <a:ext cx="2096666" cy="1634409"/>
          </a:xfrm>
          <a:prstGeom prst="rect">
            <a:avLst/>
          </a:prstGeom>
        </p:spPr>
      </p:pic>
      <p:sp>
        <p:nvSpPr>
          <p:cNvPr id="23" name="文字方塊 22">
            <a:extLst>
              <a:ext uri="{FF2B5EF4-FFF2-40B4-BE49-F238E27FC236}">
                <a16:creationId xmlns:a16="http://schemas.microsoft.com/office/drawing/2014/main" id="{92BE2CB0-A6B7-486B-A61C-3808BD931D75}"/>
              </a:ext>
            </a:extLst>
          </p:cNvPr>
          <p:cNvSpPr txBox="1"/>
          <p:nvPr/>
        </p:nvSpPr>
        <p:spPr>
          <a:xfrm>
            <a:off x="8305800" y="6383729"/>
            <a:ext cx="8873113" cy="861774"/>
          </a:xfrm>
          <a:prstGeom prst="rect">
            <a:avLst/>
          </a:prstGeom>
          <a:noFill/>
        </p:spPr>
        <p:txBody>
          <a:bodyPr wrap="square">
            <a:spAutoFit/>
          </a:bodyPr>
          <a:lstStyle/>
          <a:p>
            <a:r>
              <a:rPr lang="zh-TW" altLang="en-US" sz="2500" b="1" i="0" dirty="0">
                <a:solidFill>
                  <a:srgbClr val="001D35"/>
                </a:solidFill>
                <a:effectLst/>
                <a:latin typeface="微軟正黑體" panose="020B0604030504040204" pitchFamily="34" charset="-120"/>
                <a:ea typeface="微軟正黑體" panose="020B0604030504040204" pitchFamily="34" charset="-120"/>
              </a:rPr>
              <a:t>保護世界各地兒童的權利，提供緊急援助，並協助他們生存、發展和發揮潛能</a:t>
            </a:r>
            <a:endParaRPr lang="zh-TW" altLang="en-US" sz="2500" b="1"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76F87749-B9F0-B2B3-6537-8F14D431ABD0}"/>
              </a:ext>
            </a:extLst>
          </p:cNvPr>
          <p:cNvPicPr>
            <a:picLocks noChangeAspect="1"/>
          </p:cNvPicPr>
          <p:nvPr/>
        </p:nvPicPr>
        <p:blipFill>
          <a:blip r:embed="rId5"/>
          <a:stretch>
            <a:fillRect/>
          </a:stretch>
        </p:blipFill>
        <p:spPr>
          <a:xfrm>
            <a:off x="6181606" y="7950077"/>
            <a:ext cx="1979377" cy="1871801"/>
          </a:xfrm>
          <a:prstGeom prst="rect">
            <a:avLst/>
          </a:prstGeom>
        </p:spPr>
      </p:pic>
      <p:sp>
        <p:nvSpPr>
          <p:cNvPr id="7" name="TextBox 3">
            <a:extLst>
              <a:ext uri="{FF2B5EF4-FFF2-40B4-BE49-F238E27FC236}">
                <a16:creationId xmlns:a16="http://schemas.microsoft.com/office/drawing/2014/main" id="{9EEC0B45-1D32-DF47-9130-1AD00999DC7D}"/>
              </a:ext>
            </a:extLst>
          </p:cNvPr>
          <p:cNvSpPr txBox="1"/>
          <p:nvPr/>
        </p:nvSpPr>
        <p:spPr>
          <a:xfrm>
            <a:off x="528263" y="8460734"/>
            <a:ext cx="5301939" cy="850489"/>
          </a:xfrm>
          <a:prstGeom prst="rect">
            <a:avLst/>
          </a:prstGeom>
        </p:spPr>
        <p:txBody>
          <a:bodyPr wrap="square" lIns="0" tIns="0" rIns="0" bIns="0" rtlCol="0" anchor="t">
            <a:spAutoFit/>
          </a:bodyPr>
          <a:lstStyle/>
          <a:p>
            <a:pPr algn="ctr">
              <a:lnSpc>
                <a:spcPts val="7221"/>
              </a:lnSpc>
              <a:spcBef>
                <a:spcPct val="0"/>
              </a:spcBef>
            </a:pPr>
            <a:r>
              <a:rPr lang="zh-TW" altLang="en-US" sz="5158" dirty="0">
                <a:solidFill>
                  <a:srgbClr val="000000"/>
                </a:solidFill>
                <a:latin typeface="王漢宗特黑體"/>
                <a:ea typeface="王漢宗特黑體"/>
                <a:cs typeface="王漢宗特黑體"/>
                <a:sym typeface="王漢宗特黑體"/>
              </a:rPr>
              <a:t>國際貨幣基金組織</a:t>
            </a:r>
            <a:endParaRPr lang="en-US" sz="5158" dirty="0">
              <a:solidFill>
                <a:srgbClr val="000000"/>
              </a:solidFill>
              <a:latin typeface="王漢宗特黑體"/>
              <a:ea typeface="王漢宗特黑體"/>
              <a:cs typeface="王漢宗特黑體"/>
              <a:sym typeface="王漢宗特黑體"/>
            </a:endParaRPr>
          </a:p>
        </p:txBody>
      </p:sp>
      <p:sp>
        <p:nvSpPr>
          <p:cNvPr id="9" name="文字方塊 8">
            <a:extLst>
              <a:ext uri="{FF2B5EF4-FFF2-40B4-BE49-F238E27FC236}">
                <a16:creationId xmlns:a16="http://schemas.microsoft.com/office/drawing/2014/main" id="{E596FAD2-D5A1-0256-A6B7-B95CE87BC4F1}"/>
              </a:ext>
            </a:extLst>
          </p:cNvPr>
          <p:cNvSpPr txBox="1"/>
          <p:nvPr/>
        </p:nvSpPr>
        <p:spPr>
          <a:xfrm>
            <a:off x="8504426" y="8476088"/>
            <a:ext cx="8167255" cy="954107"/>
          </a:xfrm>
          <a:prstGeom prst="rect">
            <a:avLst/>
          </a:prstGeom>
          <a:noFill/>
        </p:spPr>
        <p:txBody>
          <a:bodyPr wrap="square">
            <a:spAutoFit/>
          </a:bodyPr>
          <a:lstStyle/>
          <a:p>
            <a:pPr algn="l" fontAlgn="ctr"/>
            <a:r>
              <a:rPr lang="zh-TW" altLang="en-US" sz="2800" b="1" i="0" dirty="0">
                <a:solidFill>
                  <a:srgbClr val="001D35"/>
                </a:solidFill>
                <a:effectLst/>
                <a:latin typeface="微軟正黑體" panose="020B0604030504040204" pitchFamily="34" charset="-120"/>
                <a:ea typeface="微軟正黑體" panose="020B0604030504040204" pitchFamily="34" charset="-120"/>
              </a:rPr>
              <a:t>監察貨幣匯率和各國貿易情況、提供技術和資金協助，確保全球金融制度運作正常。 </a:t>
            </a:r>
            <a:endParaRPr lang="zh-TW" altLang="en-US" sz="2800" b="1" i="0" dirty="0">
              <a:solidFill>
                <a:srgbClr val="0B57D0"/>
              </a:solidFill>
              <a:effectLst/>
              <a:latin typeface="微軟正黑體" panose="020B0604030504040204" pitchFamily="34" charset="-120"/>
              <a:ea typeface="微軟正黑體" panose="020B0604030504040204" pitchFamily="34" charset="-12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0E190D5C-B2FD-1704-751D-DB00CA5670E6}"/>
              </a:ext>
            </a:extLst>
          </p:cNvPr>
          <p:cNvPicPr>
            <a:picLocks noChangeAspect="1"/>
          </p:cNvPicPr>
          <p:nvPr/>
        </p:nvPicPr>
        <p:blipFill>
          <a:blip r:embed="rId2"/>
          <a:stretch>
            <a:fillRect/>
          </a:stretch>
        </p:blipFill>
        <p:spPr>
          <a:xfrm>
            <a:off x="304800" y="514296"/>
            <a:ext cx="17144999" cy="9555696"/>
          </a:xfrm>
          <a:prstGeom prst="rect">
            <a:avLst/>
          </a:prstGeom>
        </p:spPr>
      </p:pic>
    </p:spTree>
    <p:extLst>
      <p:ext uri="{BB962C8B-B14F-4D97-AF65-F5344CB8AC3E}">
        <p14:creationId xmlns:p14="http://schemas.microsoft.com/office/powerpoint/2010/main" val="11769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10287000"/>
          </a:xfrm>
          <a:prstGeom prst="rect">
            <a:avLst/>
          </a:prstGeom>
          <a:solidFill>
            <a:srgbClr val="FCC30B"/>
          </a:solidFill>
        </p:spPr>
        <p:txBody>
          <a:bodyPr/>
          <a:lstStyle/>
          <a:p>
            <a:endParaRPr lang="zh-TW" altLang="en-US"/>
          </a:p>
        </p:txBody>
      </p:sp>
      <p:sp>
        <p:nvSpPr>
          <p:cNvPr id="3" name="Freeform 3"/>
          <p:cNvSpPr/>
          <p:nvPr/>
        </p:nvSpPr>
        <p:spPr>
          <a:xfrm>
            <a:off x="1709783" y="5706911"/>
            <a:ext cx="5533283" cy="4226045"/>
          </a:xfrm>
          <a:custGeom>
            <a:avLst/>
            <a:gdLst/>
            <a:ahLst/>
            <a:cxnLst/>
            <a:rect l="l" t="t" r="r" b="b"/>
            <a:pathLst>
              <a:path w="5533283" h="4226045">
                <a:moveTo>
                  <a:pt x="0" y="0"/>
                </a:moveTo>
                <a:lnTo>
                  <a:pt x="5533283" y="0"/>
                </a:lnTo>
                <a:lnTo>
                  <a:pt x="5533283" y="4226045"/>
                </a:lnTo>
                <a:lnTo>
                  <a:pt x="0" y="4226045"/>
                </a:lnTo>
                <a:lnTo>
                  <a:pt x="0" y="0"/>
                </a:lnTo>
                <a:close/>
              </a:path>
            </a:pathLst>
          </a:custGeom>
          <a:blipFill>
            <a:blip r:embed="rId2"/>
            <a:stretch>
              <a:fillRect/>
            </a:stretch>
          </a:blipFill>
        </p:spPr>
        <p:txBody>
          <a:bodyPr/>
          <a:lstStyle/>
          <a:p>
            <a:endParaRPr lang="zh-TW" altLang="en-US"/>
          </a:p>
        </p:txBody>
      </p:sp>
      <p:sp>
        <p:nvSpPr>
          <p:cNvPr id="4" name="TextBox 4"/>
          <p:cNvSpPr txBox="1"/>
          <p:nvPr/>
        </p:nvSpPr>
        <p:spPr>
          <a:xfrm>
            <a:off x="1252344" y="771525"/>
            <a:ext cx="4034226" cy="1265842"/>
          </a:xfrm>
          <a:prstGeom prst="rect">
            <a:avLst/>
          </a:prstGeom>
        </p:spPr>
        <p:txBody>
          <a:bodyPr lIns="0" tIns="0" rIns="0" bIns="0" rtlCol="0" anchor="t">
            <a:spAutoFit/>
          </a:bodyPr>
          <a:lstStyle/>
          <a:p>
            <a:pPr algn="ctr">
              <a:lnSpc>
                <a:spcPts val="9323"/>
              </a:lnSpc>
            </a:pPr>
            <a:r>
              <a:rPr lang="en-US" sz="6659">
                <a:solidFill>
                  <a:srgbClr val="000000"/>
                </a:solidFill>
                <a:latin typeface="王漢宗特黑體"/>
                <a:ea typeface="王漢宗特黑體"/>
                <a:cs typeface="王漢宗特黑體"/>
                <a:sym typeface="王漢宗特黑體"/>
              </a:rPr>
              <a:t>句型：</a:t>
            </a:r>
          </a:p>
        </p:txBody>
      </p:sp>
      <p:sp>
        <p:nvSpPr>
          <p:cNvPr id="5" name="TextBox 5"/>
          <p:cNvSpPr txBox="1"/>
          <p:nvPr/>
        </p:nvSpPr>
        <p:spPr>
          <a:xfrm>
            <a:off x="1252344" y="1477803"/>
            <a:ext cx="11981443" cy="4732129"/>
          </a:xfrm>
          <a:prstGeom prst="rect">
            <a:avLst/>
          </a:prstGeom>
        </p:spPr>
        <p:txBody>
          <a:bodyPr lIns="0" tIns="0" rIns="0" bIns="0" rtlCol="0" anchor="t">
            <a:spAutoFit/>
          </a:bodyPr>
          <a:lstStyle/>
          <a:p>
            <a:pPr algn="l">
              <a:lnSpc>
                <a:spcPts val="7479"/>
              </a:lnSpc>
            </a:pPr>
            <a:endParaRPr dirty="0"/>
          </a:p>
          <a:p>
            <a:pPr marL="1153389" lvl="1" indent="-576695" algn="l">
              <a:lnSpc>
                <a:spcPts val="7479"/>
              </a:lnSpc>
              <a:buAutoNum type="arabicPeriod"/>
            </a:pPr>
            <a:r>
              <a:rPr lang="zh-TW" altLang="en-US" sz="5342" dirty="0">
                <a:solidFill>
                  <a:srgbClr val="000000"/>
                </a:solidFill>
                <a:latin typeface="王漢宗特黑體"/>
                <a:ea typeface="王漢宗特黑體"/>
                <a:cs typeface="王漢宗特黑體"/>
                <a:sym typeface="王漢宗特黑體"/>
              </a:rPr>
              <a:t>依照問題，套用句型</a:t>
            </a:r>
            <a:endParaRPr lang="en-US" sz="5342" dirty="0">
              <a:solidFill>
                <a:srgbClr val="000000"/>
              </a:solidFill>
              <a:latin typeface="王漢宗特黑體"/>
              <a:ea typeface="王漢宗特黑體"/>
              <a:cs typeface="王漢宗特黑體"/>
              <a:sym typeface="王漢宗特黑體"/>
            </a:endParaRPr>
          </a:p>
          <a:p>
            <a:pPr marL="1153389" lvl="1" indent="-576695" algn="l">
              <a:lnSpc>
                <a:spcPts val="7479"/>
              </a:lnSpc>
              <a:buAutoNum type="arabicPeriod"/>
            </a:pPr>
            <a:r>
              <a:rPr lang="zh-TW" altLang="en-US" sz="5342" dirty="0">
                <a:solidFill>
                  <a:srgbClr val="000000"/>
                </a:solidFill>
                <a:latin typeface="王漢宗特黑體"/>
                <a:ea typeface="王漢宗特黑體"/>
                <a:cs typeface="王漢宗特黑體"/>
                <a:sym typeface="王漢宗特黑體"/>
              </a:rPr>
              <a:t>最後的行動方案</a:t>
            </a:r>
            <a:r>
              <a:rPr lang="en-US" altLang="zh-TW" sz="5342" dirty="0">
                <a:solidFill>
                  <a:srgbClr val="000000"/>
                </a:solidFill>
                <a:latin typeface="王漢宗特黑體"/>
                <a:ea typeface="王漢宗特黑體"/>
                <a:cs typeface="王漢宗特黑體"/>
                <a:sym typeface="王漢宗特黑體"/>
              </a:rPr>
              <a:t>:</a:t>
            </a:r>
            <a:r>
              <a:rPr lang="en-US" sz="5342" dirty="0">
                <a:solidFill>
                  <a:srgbClr val="000000"/>
                </a:solidFill>
                <a:latin typeface="王漢宗特黑體"/>
                <a:ea typeface="王漢宗特黑體"/>
                <a:cs typeface="王漢宗特黑體"/>
                <a:sym typeface="王漢宗特黑體"/>
              </a:rPr>
              <a:t>「</a:t>
            </a:r>
            <a:r>
              <a:rPr lang="en-US" sz="5342" dirty="0" err="1">
                <a:solidFill>
                  <a:srgbClr val="000000"/>
                </a:solidFill>
                <a:latin typeface="王漢宗特黑體"/>
                <a:ea typeface="王漢宗特黑體"/>
                <a:cs typeface="王漢宗特黑體"/>
                <a:sym typeface="王漢宗特黑體"/>
              </a:rPr>
              <a:t>如果他們一起合作，就能</a:t>
            </a:r>
            <a:r>
              <a:rPr lang="en-US" sz="5342" dirty="0">
                <a:solidFill>
                  <a:srgbClr val="000000"/>
                </a:solidFill>
                <a:latin typeface="王漢宗特黑體"/>
                <a:ea typeface="王漢宗特黑體"/>
                <a:cs typeface="王漢宗特黑體"/>
                <a:sym typeface="王漢宗特黑體"/>
              </a:rPr>
              <a:t>……」</a:t>
            </a:r>
          </a:p>
          <a:p>
            <a:pPr algn="l">
              <a:lnSpc>
                <a:spcPts val="7479"/>
              </a:lnSpc>
            </a:pPr>
            <a:endParaRPr lang="en-US" sz="5342" dirty="0">
              <a:solidFill>
                <a:srgbClr val="000000"/>
              </a:solidFill>
              <a:latin typeface="王漢宗特黑體"/>
              <a:ea typeface="王漢宗特黑體"/>
              <a:cs typeface="王漢宗特黑體"/>
              <a:sym typeface="王漢宗特黑體"/>
            </a:endParaRPr>
          </a:p>
        </p:txBody>
      </p:sp>
      <p:sp>
        <p:nvSpPr>
          <p:cNvPr id="6" name="Freeform 6"/>
          <p:cNvSpPr/>
          <p:nvPr/>
        </p:nvSpPr>
        <p:spPr>
          <a:xfrm>
            <a:off x="12218038" y="5706911"/>
            <a:ext cx="5899355" cy="4114800"/>
          </a:xfrm>
          <a:custGeom>
            <a:avLst/>
            <a:gdLst/>
            <a:ahLst/>
            <a:cxnLst/>
            <a:rect l="l" t="t" r="r" b="b"/>
            <a:pathLst>
              <a:path w="5899355" h="4114800">
                <a:moveTo>
                  <a:pt x="0" y="0"/>
                </a:moveTo>
                <a:lnTo>
                  <a:pt x="5899355" y="0"/>
                </a:lnTo>
                <a:lnTo>
                  <a:pt x="589935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sp>
        <p:nvSpPr>
          <p:cNvPr id="7" name="Freeform 7"/>
          <p:cNvSpPr/>
          <p:nvPr/>
        </p:nvSpPr>
        <p:spPr>
          <a:xfrm>
            <a:off x="7243066" y="5706911"/>
            <a:ext cx="4460488" cy="4114800"/>
          </a:xfrm>
          <a:custGeom>
            <a:avLst/>
            <a:gdLst/>
            <a:ahLst/>
            <a:cxnLst/>
            <a:rect l="l" t="t" r="r" b="b"/>
            <a:pathLst>
              <a:path w="4460488" h="4114800">
                <a:moveTo>
                  <a:pt x="0" y="0"/>
                </a:moveTo>
                <a:lnTo>
                  <a:pt x="4460487" y="0"/>
                </a:lnTo>
                <a:lnTo>
                  <a:pt x="446048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grpSp>
        <p:nvGrpSpPr>
          <p:cNvPr id="8" name="Group 8"/>
          <p:cNvGrpSpPr/>
          <p:nvPr/>
        </p:nvGrpSpPr>
        <p:grpSpPr>
          <a:xfrm>
            <a:off x="12660261" y="1533033"/>
            <a:ext cx="1798721" cy="179872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B6B9"/>
            </a:solidFill>
          </p:spPr>
          <p:txBody>
            <a:bodyPr/>
            <a:lstStyle/>
            <a:p>
              <a:endParaRPr lang="zh-TW" altLang="en-US"/>
            </a:p>
          </p:txBody>
        </p:sp>
        <p:sp>
          <p:nvSpPr>
            <p:cNvPr id="10" name="TextBox 10"/>
            <p:cNvSpPr txBox="1"/>
            <p:nvPr/>
          </p:nvSpPr>
          <p:spPr>
            <a:xfrm>
              <a:off x="76200" y="-47625"/>
              <a:ext cx="660400" cy="784225"/>
            </a:xfrm>
            <a:prstGeom prst="rect">
              <a:avLst/>
            </a:prstGeom>
          </p:spPr>
          <p:txBody>
            <a:bodyPr lIns="50800" tIns="50800" rIns="50800" bIns="50800" rtlCol="0" anchor="ctr"/>
            <a:lstStyle/>
            <a:p>
              <a:pPr algn="ctr">
                <a:lnSpc>
                  <a:spcPts val="4480"/>
                </a:lnSpc>
              </a:pPr>
              <a:r>
                <a:rPr lang="en-US" sz="3200">
                  <a:solidFill>
                    <a:srgbClr val="F5F5F5"/>
                  </a:solidFill>
                  <a:latin typeface="王漢宗特黑體"/>
                  <a:ea typeface="王漢宗特黑體"/>
                  <a:cs typeface="王漢宗特黑體"/>
                  <a:sym typeface="王漢宗特黑體"/>
                </a:rPr>
                <a:t>本國</a:t>
              </a:r>
            </a:p>
            <a:p>
              <a:pPr algn="ctr">
                <a:lnSpc>
                  <a:spcPts val="4480"/>
                </a:lnSpc>
              </a:pPr>
              <a:r>
                <a:rPr lang="en-US" sz="3200">
                  <a:solidFill>
                    <a:srgbClr val="F5F5F5"/>
                  </a:solidFill>
                  <a:latin typeface="王漢宗特黑體"/>
                  <a:ea typeface="王漢宗特黑體"/>
                  <a:cs typeface="王漢宗特黑體"/>
                  <a:sym typeface="王漢宗特黑體"/>
                </a:rPr>
                <a:t>政府</a:t>
              </a:r>
            </a:p>
          </p:txBody>
        </p:sp>
      </p:grpSp>
      <p:grpSp>
        <p:nvGrpSpPr>
          <p:cNvPr id="11" name="Group 11"/>
          <p:cNvGrpSpPr/>
          <p:nvPr/>
        </p:nvGrpSpPr>
        <p:grpSpPr>
          <a:xfrm>
            <a:off x="14081512" y="3512534"/>
            <a:ext cx="2990945" cy="1798721"/>
            <a:chOff x="0" y="0"/>
            <a:chExt cx="1351538" cy="812800"/>
          </a:xfrm>
        </p:grpSpPr>
        <p:sp>
          <p:nvSpPr>
            <p:cNvPr id="12" name="Freeform 12"/>
            <p:cNvSpPr/>
            <p:nvPr/>
          </p:nvSpPr>
          <p:spPr>
            <a:xfrm>
              <a:off x="0" y="0"/>
              <a:ext cx="1351538" cy="812800"/>
            </a:xfrm>
            <a:custGeom>
              <a:avLst/>
              <a:gdLst/>
              <a:ahLst/>
              <a:cxnLst/>
              <a:rect l="l" t="t" r="r" b="b"/>
              <a:pathLst>
                <a:path w="1351538" h="812800">
                  <a:moveTo>
                    <a:pt x="76376" y="0"/>
                  </a:moveTo>
                  <a:lnTo>
                    <a:pt x="1275162" y="0"/>
                  </a:lnTo>
                  <a:cubicBezTo>
                    <a:pt x="1317343" y="0"/>
                    <a:pt x="1351538" y="34195"/>
                    <a:pt x="1351538" y="76376"/>
                  </a:cubicBezTo>
                  <a:lnTo>
                    <a:pt x="1351538" y="736424"/>
                  </a:lnTo>
                  <a:cubicBezTo>
                    <a:pt x="1351538" y="756680"/>
                    <a:pt x="1343491" y="776107"/>
                    <a:pt x="1329168" y="790430"/>
                  </a:cubicBezTo>
                  <a:cubicBezTo>
                    <a:pt x="1314845" y="804753"/>
                    <a:pt x="1295418" y="812800"/>
                    <a:pt x="1275162" y="812800"/>
                  </a:cubicBezTo>
                  <a:lnTo>
                    <a:pt x="76376" y="812800"/>
                  </a:lnTo>
                  <a:cubicBezTo>
                    <a:pt x="34195" y="812800"/>
                    <a:pt x="0" y="778605"/>
                    <a:pt x="0" y="736424"/>
                  </a:cubicBezTo>
                  <a:lnTo>
                    <a:pt x="0" y="76376"/>
                  </a:lnTo>
                  <a:cubicBezTo>
                    <a:pt x="0" y="34195"/>
                    <a:pt x="34195" y="0"/>
                    <a:pt x="76376" y="0"/>
                  </a:cubicBezTo>
                  <a:close/>
                </a:path>
              </a:pathLst>
            </a:custGeom>
            <a:solidFill>
              <a:srgbClr val="2EB6B9"/>
            </a:solidFill>
          </p:spPr>
          <p:txBody>
            <a:bodyPr/>
            <a:lstStyle/>
            <a:p>
              <a:endParaRPr lang="zh-TW" altLang="en-US"/>
            </a:p>
          </p:txBody>
        </p:sp>
        <p:sp>
          <p:nvSpPr>
            <p:cNvPr id="13" name="TextBox 13"/>
            <p:cNvSpPr txBox="1"/>
            <p:nvPr/>
          </p:nvSpPr>
          <p:spPr>
            <a:xfrm>
              <a:off x="0" y="-123825"/>
              <a:ext cx="1351538" cy="936625"/>
            </a:xfrm>
            <a:prstGeom prst="rect">
              <a:avLst/>
            </a:prstGeom>
          </p:spPr>
          <p:txBody>
            <a:bodyPr lIns="50800" tIns="50800" rIns="50800" bIns="50800" rtlCol="0" anchor="ctr"/>
            <a:lstStyle/>
            <a:p>
              <a:pPr algn="ctr">
                <a:lnSpc>
                  <a:spcPts val="4480"/>
                </a:lnSpc>
              </a:pPr>
              <a:r>
                <a:rPr lang="en-US" sz="3200">
                  <a:solidFill>
                    <a:srgbClr val="F5F5F5"/>
                  </a:solidFill>
                  <a:latin typeface="王漢宗特黑體"/>
                  <a:ea typeface="王漢宗特黑體"/>
                  <a:cs typeface="王漢宗特黑體"/>
                  <a:sym typeface="王漢宗特黑體"/>
                </a:rPr>
                <a:t>國際組織：糧食計劃署、聯合國</a:t>
              </a:r>
            </a:p>
          </p:txBody>
        </p:sp>
      </p:grpSp>
      <p:grpSp>
        <p:nvGrpSpPr>
          <p:cNvPr id="14" name="Group 14"/>
          <p:cNvGrpSpPr/>
          <p:nvPr/>
        </p:nvGrpSpPr>
        <p:grpSpPr>
          <a:xfrm>
            <a:off x="15167715" y="1028700"/>
            <a:ext cx="1798721" cy="179872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B6B9"/>
            </a:solidFill>
          </p:spPr>
          <p:txBody>
            <a:bodyPr/>
            <a:lstStyle/>
            <a:p>
              <a:endParaRPr lang="zh-TW" altLang="en-US"/>
            </a:p>
          </p:txBody>
        </p:sp>
        <p:sp>
          <p:nvSpPr>
            <p:cNvPr id="16" name="TextBox 16"/>
            <p:cNvSpPr txBox="1"/>
            <p:nvPr/>
          </p:nvSpPr>
          <p:spPr>
            <a:xfrm>
              <a:off x="76200" y="-47625"/>
              <a:ext cx="660400" cy="784225"/>
            </a:xfrm>
            <a:prstGeom prst="rect">
              <a:avLst/>
            </a:prstGeom>
          </p:spPr>
          <p:txBody>
            <a:bodyPr lIns="50800" tIns="50800" rIns="50800" bIns="50800" rtlCol="0" anchor="ctr"/>
            <a:lstStyle/>
            <a:p>
              <a:pPr algn="ctr">
                <a:lnSpc>
                  <a:spcPts val="4480"/>
                </a:lnSpc>
              </a:pPr>
              <a:r>
                <a:rPr lang="en-US" sz="3200">
                  <a:solidFill>
                    <a:srgbClr val="F5F5F5"/>
                  </a:solidFill>
                  <a:latin typeface="王漢宗特黑體"/>
                  <a:ea typeface="王漢宗特黑體"/>
                  <a:cs typeface="王漢宗特黑體"/>
                  <a:sym typeface="王漢宗特黑體"/>
                </a:rPr>
                <a:t>各國政府</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10287000"/>
          </a:xfrm>
          <a:prstGeom prst="rect">
            <a:avLst/>
          </a:prstGeom>
          <a:solidFill>
            <a:srgbClr val="FCC30B"/>
          </a:solidFill>
        </p:spPr>
        <p:txBody>
          <a:bodyPr/>
          <a:lstStyle/>
          <a:p>
            <a:endParaRPr lang="zh-TW" altLang="en-US"/>
          </a:p>
        </p:txBody>
      </p:sp>
      <p:sp>
        <p:nvSpPr>
          <p:cNvPr id="3" name="Freeform 3"/>
          <p:cNvSpPr/>
          <p:nvPr/>
        </p:nvSpPr>
        <p:spPr>
          <a:xfrm>
            <a:off x="15771611" y="342677"/>
            <a:ext cx="2132993" cy="1778383"/>
          </a:xfrm>
          <a:custGeom>
            <a:avLst/>
            <a:gdLst/>
            <a:ahLst/>
            <a:cxnLst/>
            <a:rect l="l" t="t" r="r" b="b"/>
            <a:pathLst>
              <a:path w="2132993" h="1778383">
                <a:moveTo>
                  <a:pt x="0" y="0"/>
                </a:moveTo>
                <a:lnTo>
                  <a:pt x="2132993" y="0"/>
                </a:lnTo>
                <a:lnTo>
                  <a:pt x="2132993" y="1778383"/>
                </a:lnTo>
                <a:lnTo>
                  <a:pt x="0" y="1778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4" name="TextBox 4"/>
          <p:cNvSpPr txBox="1"/>
          <p:nvPr/>
        </p:nvSpPr>
        <p:spPr>
          <a:xfrm>
            <a:off x="802640" y="1921035"/>
            <a:ext cx="17485360" cy="4641003"/>
          </a:xfrm>
          <a:prstGeom prst="rect">
            <a:avLst/>
          </a:prstGeom>
        </p:spPr>
        <p:txBody>
          <a:bodyPr lIns="0" tIns="0" rIns="0" bIns="0" rtlCol="0" anchor="t">
            <a:spAutoFit/>
          </a:bodyPr>
          <a:lstStyle/>
          <a:p>
            <a:pPr marL="1113685" lvl="1" indent="-556842" algn="l">
              <a:lnSpc>
                <a:spcPts val="7221"/>
              </a:lnSpc>
              <a:buAutoNum type="arabicPeriod"/>
            </a:pPr>
            <a:r>
              <a:rPr lang="en-US" sz="5158">
                <a:solidFill>
                  <a:srgbClr val="000000"/>
                </a:solidFill>
                <a:latin typeface="王漢宗特黑體"/>
                <a:ea typeface="王漢宗特黑體"/>
                <a:cs typeface="王漢宗特黑體"/>
                <a:sym typeface="王漢宗特黑體"/>
              </a:rPr>
              <a:t>如果只是捐食物，能幫多久？下一次又餓了怎麼辦？</a:t>
            </a:r>
          </a:p>
          <a:p>
            <a:pPr marL="1113685" lvl="1" indent="-556842" algn="l">
              <a:lnSpc>
                <a:spcPts val="7221"/>
              </a:lnSpc>
              <a:buAutoNum type="arabicPeriod"/>
            </a:pPr>
            <a:r>
              <a:rPr lang="en-US" sz="5158">
                <a:solidFill>
                  <a:srgbClr val="000000"/>
                </a:solidFill>
                <a:latin typeface="王漢宗特黑體"/>
                <a:ea typeface="王漢宗特黑體"/>
                <a:cs typeface="王漢宗特黑體"/>
                <a:sym typeface="王漢宗特黑體"/>
              </a:rPr>
              <a:t>政府可以做什麼，讓孩子長期都有食物？</a:t>
            </a:r>
          </a:p>
          <a:p>
            <a:pPr marL="1113685" lvl="1" indent="-556842" algn="l">
              <a:lnSpc>
                <a:spcPts val="7221"/>
              </a:lnSpc>
              <a:buAutoNum type="arabicPeriod"/>
            </a:pPr>
            <a:r>
              <a:rPr lang="en-US" sz="5158">
                <a:solidFill>
                  <a:srgbClr val="000000"/>
                </a:solidFill>
                <a:latin typeface="王漢宗特黑體"/>
                <a:ea typeface="王漢宗特黑體"/>
                <a:cs typeface="王漢宗特黑體"/>
                <a:sym typeface="王漢宗特黑體"/>
              </a:rPr>
              <a:t>如果一個國家沒有錢，誰能幫它？他們怎麼幫？</a:t>
            </a:r>
          </a:p>
          <a:p>
            <a:pPr marL="1113685" lvl="1" indent="-556842" algn="l">
              <a:lnSpc>
                <a:spcPts val="7221"/>
              </a:lnSpc>
              <a:buAutoNum type="arabicPeriod"/>
            </a:pPr>
            <a:r>
              <a:rPr lang="en-US" sz="5158">
                <a:solidFill>
                  <a:srgbClr val="000000"/>
                </a:solidFill>
                <a:latin typeface="王漢宗特黑體"/>
                <a:ea typeface="王漢宗特黑體"/>
                <a:cs typeface="王漢宗特黑體"/>
                <a:sym typeface="王漢宗特黑體"/>
              </a:rPr>
              <a:t>國際組織幫忙時，要怎樣確保東西真的送到孩子手上？</a:t>
            </a:r>
          </a:p>
          <a:p>
            <a:pPr marL="1113685" lvl="1" indent="-556842" algn="l">
              <a:lnSpc>
                <a:spcPts val="7221"/>
              </a:lnSpc>
              <a:buAutoNum type="arabicPeriod"/>
            </a:pPr>
            <a:r>
              <a:rPr lang="en-US" sz="5158">
                <a:solidFill>
                  <a:srgbClr val="000000"/>
                </a:solidFill>
                <a:latin typeface="王漢宗特黑體"/>
                <a:ea typeface="王漢宗特黑體"/>
                <a:cs typeface="王漢宗特黑體"/>
                <a:sym typeface="王漢宗特黑體"/>
              </a:rPr>
              <a:t>如果要....，需要政府準備什麼？國際組織要幫什麼？</a:t>
            </a:r>
          </a:p>
        </p:txBody>
      </p:sp>
      <p:sp>
        <p:nvSpPr>
          <p:cNvPr id="5" name="Freeform 5"/>
          <p:cNvSpPr/>
          <p:nvPr/>
        </p:nvSpPr>
        <p:spPr>
          <a:xfrm>
            <a:off x="802640" y="8007484"/>
            <a:ext cx="1485783" cy="1410143"/>
          </a:xfrm>
          <a:custGeom>
            <a:avLst/>
            <a:gdLst/>
            <a:ahLst/>
            <a:cxnLst/>
            <a:rect l="l" t="t" r="r" b="b"/>
            <a:pathLst>
              <a:path w="1485783" h="1410143">
                <a:moveTo>
                  <a:pt x="0" y="0"/>
                </a:moveTo>
                <a:lnTo>
                  <a:pt x="1485783" y="0"/>
                </a:lnTo>
                <a:lnTo>
                  <a:pt x="1485783" y="1410143"/>
                </a:lnTo>
                <a:lnTo>
                  <a:pt x="0" y="14101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6" name="TextBox 6"/>
          <p:cNvSpPr txBox="1"/>
          <p:nvPr/>
        </p:nvSpPr>
        <p:spPr>
          <a:xfrm>
            <a:off x="802640" y="470360"/>
            <a:ext cx="4034226" cy="1265842"/>
          </a:xfrm>
          <a:prstGeom prst="rect">
            <a:avLst/>
          </a:prstGeom>
        </p:spPr>
        <p:txBody>
          <a:bodyPr lIns="0" tIns="0" rIns="0" bIns="0" rtlCol="0" anchor="t">
            <a:spAutoFit/>
          </a:bodyPr>
          <a:lstStyle/>
          <a:p>
            <a:pPr algn="ctr">
              <a:lnSpc>
                <a:spcPts val="9323"/>
              </a:lnSpc>
            </a:pPr>
            <a:r>
              <a:rPr lang="en-US" sz="6659">
                <a:solidFill>
                  <a:srgbClr val="000000"/>
                </a:solidFill>
                <a:latin typeface="王漢宗特黑體"/>
                <a:ea typeface="王漢宗特黑體"/>
                <a:cs typeface="王漢宗特黑體"/>
                <a:sym typeface="王漢宗特黑體"/>
              </a:rPr>
              <a:t>提示</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10287000"/>
          </a:xfrm>
          <a:prstGeom prst="rect">
            <a:avLst/>
          </a:prstGeom>
          <a:solidFill>
            <a:srgbClr val="FCC30B"/>
          </a:solidFill>
        </p:spPr>
        <p:txBody>
          <a:bodyPr/>
          <a:lstStyle/>
          <a:p>
            <a:endParaRPr lang="zh-TW" altLang="en-US"/>
          </a:p>
        </p:txBody>
      </p:sp>
      <p:sp>
        <p:nvSpPr>
          <p:cNvPr id="3" name="Freeform 3"/>
          <p:cNvSpPr/>
          <p:nvPr/>
        </p:nvSpPr>
        <p:spPr>
          <a:xfrm>
            <a:off x="15771611" y="342677"/>
            <a:ext cx="2132993" cy="1778383"/>
          </a:xfrm>
          <a:custGeom>
            <a:avLst/>
            <a:gdLst/>
            <a:ahLst/>
            <a:cxnLst/>
            <a:rect l="l" t="t" r="r" b="b"/>
            <a:pathLst>
              <a:path w="2132993" h="1778383">
                <a:moveTo>
                  <a:pt x="0" y="0"/>
                </a:moveTo>
                <a:lnTo>
                  <a:pt x="2132993" y="0"/>
                </a:lnTo>
                <a:lnTo>
                  <a:pt x="2132993" y="1778383"/>
                </a:lnTo>
                <a:lnTo>
                  <a:pt x="0" y="1778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4" name="Freeform 4"/>
          <p:cNvSpPr/>
          <p:nvPr/>
        </p:nvSpPr>
        <p:spPr>
          <a:xfrm>
            <a:off x="11664002" y="5385034"/>
            <a:ext cx="4540469" cy="4114800"/>
          </a:xfrm>
          <a:custGeom>
            <a:avLst/>
            <a:gdLst/>
            <a:ahLst/>
            <a:cxnLst/>
            <a:rect l="l" t="t" r="r" b="b"/>
            <a:pathLst>
              <a:path w="4540469" h="4114800">
                <a:moveTo>
                  <a:pt x="0" y="0"/>
                </a:moveTo>
                <a:lnTo>
                  <a:pt x="4540469" y="0"/>
                </a:lnTo>
                <a:lnTo>
                  <a:pt x="454046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5" name="Freeform 5"/>
          <p:cNvSpPr/>
          <p:nvPr/>
        </p:nvSpPr>
        <p:spPr>
          <a:xfrm>
            <a:off x="9522907" y="2806555"/>
            <a:ext cx="7315200" cy="3319272"/>
          </a:xfrm>
          <a:custGeom>
            <a:avLst/>
            <a:gdLst/>
            <a:ahLst/>
            <a:cxnLst/>
            <a:rect l="l" t="t" r="r" b="b"/>
            <a:pathLst>
              <a:path w="7315200" h="3319272">
                <a:moveTo>
                  <a:pt x="0" y="0"/>
                </a:moveTo>
                <a:lnTo>
                  <a:pt x="7315200" y="0"/>
                </a:lnTo>
                <a:lnTo>
                  <a:pt x="7315200" y="3319272"/>
                </a:lnTo>
                <a:lnTo>
                  <a:pt x="0" y="33192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6" name="Freeform 6"/>
          <p:cNvSpPr/>
          <p:nvPr/>
        </p:nvSpPr>
        <p:spPr>
          <a:xfrm>
            <a:off x="1793855" y="2806555"/>
            <a:ext cx="7173535" cy="6061637"/>
          </a:xfrm>
          <a:custGeom>
            <a:avLst/>
            <a:gdLst/>
            <a:ahLst/>
            <a:cxnLst/>
            <a:rect l="l" t="t" r="r" b="b"/>
            <a:pathLst>
              <a:path w="7173535" h="6061637">
                <a:moveTo>
                  <a:pt x="0" y="0"/>
                </a:moveTo>
                <a:lnTo>
                  <a:pt x="7173536" y="0"/>
                </a:lnTo>
                <a:lnTo>
                  <a:pt x="7173536" y="6061637"/>
                </a:lnTo>
                <a:lnTo>
                  <a:pt x="0" y="60616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a:p>
        </p:txBody>
      </p:sp>
      <p:sp>
        <p:nvSpPr>
          <p:cNvPr id="7" name="TextBox 7"/>
          <p:cNvSpPr txBox="1"/>
          <p:nvPr/>
        </p:nvSpPr>
        <p:spPr>
          <a:xfrm>
            <a:off x="4993331" y="888800"/>
            <a:ext cx="7617964" cy="1232260"/>
          </a:xfrm>
          <a:prstGeom prst="rect">
            <a:avLst/>
          </a:prstGeom>
        </p:spPr>
        <p:txBody>
          <a:bodyPr lIns="0" tIns="0" rIns="0" bIns="0" rtlCol="0" anchor="t">
            <a:spAutoFit/>
          </a:bodyPr>
          <a:lstStyle/>
          <a:p>
            <a:pPr algn="ctr">
              <a:lnSpc>
                <a:spcPts val="10103"/>
              </a:lnSpc>
            </a:pPr>
            <a:r>
              <a:rPr lang="en-US" sz="7216" b="1">
                <a:solidFill>
                  <a:srgbClr val="000000"/>
                </a:solidFill>
                <a:latin typeface="Canva Sans Bold"/>
                <a:ea typeface="Canva Sans Bold"/>
                <a:cs typeface="Canva Sans Bold"/>
                <a:sym typeface="Canva Sans Bold"/>
              </a:rPr>
              <a:t>任務完成</a:t>
            </a:r>
            <a:r>
              <a:rPr lang="en-US" sz="7216" b="1" dirty="0">
                <a:solidFill>
                  <a:srgbClr val="000000"/>
                </a:solidFill>
                <a:latin typeface="Canva Sans Bold"/>
                <a:ea typeface="Canva Sans Bold"/>
                <a:cs typeface="Canva Sans Bold"/>
                <a:sym typeface="Canva Sans Bold"/>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10287000"/>
          </a:xfrm>
          <a:prstGeom prst="rect">
            <a:avLst/>
          </a:prstGeom>
          <a:solidFill>
            <a:srgbClr val="FCC30B"/>
          </a:solidFill>
        </p:spPr>
        <p:txBody>
          <a:bodyPr/>
          <a:lstStyle/>
          <a:p>
            <a:endParaRPr lang="zh-TW" altLang="en-US"/>
          </a:p>
        </p:txBody>
      </p:sp>
      <p:sp>
        <p:nvSpPr>
          <p:cNvPr id="3" name="Freeform 3"/>
          <p:cNvSpPr/>
          <p:nvPr/>
        </p:nvSpPr>
        <p:spPr>
          <a:xfrm>
            <a:off x="15771611" y="342677"/>
            <a:ext cx="2132993" cy="1778383"/>
          </a:xfrm>
          <a:custGeom>
            <a:avLst/>
            <a:gdLst/>
            <a:ahLst/>
            <a:cxnLst/>
            <a:rect l="l" t="t" r="r" b="b"/>
            <a:pathLst>
              <a:path w="2132993" h="1778383">
                <a:moveTo>
                  <a:pt x="0" y="0"/>
                </a:moveTo>
                <a:lnTo>
                  <a:pt x="2132993" y="0"/>
                </a:lnTo>
                <a:lnTo>
                  <a:pt x="2132993" y="1778383"/>
                </a:lnTo>
                <a:lnTo>
                  <a:pt x="0" y="1778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4" name="Freeform 4"/>
          <p:cNvSpPr/>
          <p:nvPr/>
        </p:nvSpPr>
        <p:spPr>
          <a:xfrm>
            <a:off x="1028700" y="2651435"/>
            <a:ext cx="3544514" cy="2357102"/>
          </a:xfrm>
          <a:custGeom>
            <a:avLst/>
            <a:gdLst/>
            <a:ahLst/>
            <a:cxnLst/>
            <a:rect l="l" t="t" r="r" b="b"/>
            <a:pathLst>
              <a:path w="3544514" h="2357102">
                <a:moveTo>
                  <a:pt x="0" y="0"/>
                </a:moveTo>
                <a:lnTo>
                  <a:pt x="3544514" y="0"/>
                </a:lnTo>
                <a:lnTo>
                  <a:pt x="3544514" y="2357102"/>
                </a:lnTo>
                <a:lnTo>
                  <a:pt x="0" y="23571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5" name="Freeform 5"/>
          <p:cNvSpPr/>
          <p:nvPr/>
        </p:nvSpPr>
        <p:spPr>
          <a:xfrm>
            <a:off x="1028700" y="6606900"/>
            <a:ext cx="3669447" cy="2201668"/>
          </a:xfrm>
          <a:custGeom>
            <a:avLst/>
            <a:gdLst/>
            <a:ahLst/>
            <a:cxnLst/>
            <a:rect l="l" t="t" r="r" b="b"/>
            <a:pathLst>
              <a:path w="3669447" h="2201668">
                <a:moveTo>
                  <a:pt x="0" y="0"/>
                </a:moveTo>
                <a:lnTo>
                  <a:pt x="3669447" y="0"/>
                </a:lnTo>
                <a:lnTo>
                  <a:pt x="3669447" y="2201668"/>
                </a:lnTo>
                <a:lnTo>
                  <a:pt x="0" y="2201668"/>
                </a:lnTo>
                <a:lnTo>
                  <a:pt x="0" y="0"/>
                </a:lnTo>
                <a:close/>
              </a:path>
            </a:pathLst>
          </a:custGeom>
          <a:blipFill>
            <a:blip r:embed="rId6"/>
            <a:stretch>
              <a:fillRect/>
            </a:stretch>
          </a:blipFill>
        </p:spPr>
        <p:txBody>
          <a:bodyPr/>
          <a:lstStyle/>
          <a:p>
            <a:endParaRPr lang="zh-TW" altLang="en-US"/>
          </a:p>
        </p:txBody>
      </p:sp>
      <p:sp>
        <p:nvSpPr>
          <p:cNvPr id="6" name="Freeform 6"/>
          <p:cNvSpPr/>
          <p:nvPr/>
        </p:nvSpPr>
        <p:spPr>
          <a:xfrm>
            <a:off x="6817266" y="2592715"/>
            <a:ext cx="3760035" cy="2415822"/>
          </a:xfrm>
          <a:custGeom>
            <a:avLst/>
            <a:gdLst/>
            <a:ahLst/>
            <a:cxnLst/>
            <a:rect l="l" t="t" r="r" b="b"/>
            <a:pathLst>
              <a:path w="3760035" h="2415822">
                <a:moveTo>
                  <a:pt x="0" y="0"/>
                </a:moveTo>
                <a:lnTo>
                  <a:pt x="3760034" y="0"/>
                </a:lnTo>
                <a:lnTo>
                  <a:pt x="3760034" y="2415822"/>
                </a:lnTo>
                <a:lnTo>
                  <a:pt x="0" y="2415822"/>
                </a:lnTo>
                <a:lnTo>
                  <a:pt x="0" y="0"/>
                </a:lnTo>
                <a:close/>
              </a:path>
            </a:pathLst>
          </a:custGeom>
          <a:blipFill>
            <a:blip r:embed="rId7"/>
            <a:stretch>
              <a:fillRect/>
            </a:stretch>
          </a:blipFill>
        </p:spPr>
        <p:txBody>
          <a:bodyPr/>
          <a:lstStyle/>
          <a:p>
            <a:endParaRPr lang="zh-TW" altLang="en-US"/>
          </a:p>
        </p:txBody>
      </p:sp>
      <p:sp>
        <p:nvSpPr>
          <p:cNvPr id="7" name="Freeform 7"/>
          <p:cNvSpPr/>
          <p:nvPr/>
        </p:nvSpPr>
        <p:spPr>
          <a:xfrm>
            <a:off x="7028589" y="6449516"/>
            <a:ext cx="3547447" cy="2359052"/>
          </a:xfrm>
          <a:custGeom>
            <a:avLst/>
            <a:gdLst/>
            <a:ahLst/>
            <a:cxnLst/>
            <a:rect l="l" t="t" r="r" b="b"/>
            <a:pathLst>
              <a:path w="3547447" h="2359052">
                <a:moveTo>
                  <a:pt x="0" y="0"/>
                </a:moveTo>
                <a:lnTo>
                  <a:pt x="3547447" y="0"/>
                </a:lnTo>
                <a:lnTo>
                  <a:pt x="3547447" y="2359052"/>
                </a:lnTo>
                <a:lnTo>
                  <a:pt x="0" y="2359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a:p>
        </p:txBody>
      </p:sp>
      <p:sp>
        <p:nvSpPr>
          <p:cNvPr id="8" name="Freeform 8"/>
          <p:cNvSpPr/>
          <p:nvPr/>
        </p:nvSpPr>
        <p:spPr>
          <a:xfrm>
            <a:off x="12456084" y="2592715"/>
            <a:ext cx="3626000" cy="2415822"/>
          </a:xfrm>
          <a:custGeom>
            <a:avLst/>
            <a:gdLst/>
            <a:ahLst/>
            <a:cxnLst/>
            <a:rect l="l" t="t" r="r" b="b"/>
            <a:pathLst>
              <a:path w="3626000" h="2415822">
                <a:moveTo>
                  <a:pt x="0" y="0"/>
                </a:moveTo>
                <a:lnTo>
                  <a:pt x="3626000" y="0"/>
                </a:lnTo>
                <a:lnTo>
                  <a:pt x="3626000" y="2415822"/>
                </a:lnTo>
                <a:lnTo>
                  <a:pt x="0" y="2415822"/>
                </a:lnTo>
                <a:lnTo>
                  <a:pt x="0" y="0"/>
                </a:lnTo>
                <a:close/>
              </a:path>
            </a:pathLst>
          </a:custGeom>
          <a:blipFill>
            <a:blip r:embed="rId10"/>
            <a:stretch>
              <a:fillRect/>
            </a:stretch>
          </a:blipFill>
          <a:ln w="38100" cap="sq">
            <a:solidFill>
              <a:srgbClr val="000000"/>
            </a:solidFill>
            <a:prstDash val="solid"/>
            <a:miter/>
          </a:ln>
        </p:spPr>
        <p:txBody>
          <a:bodyPr/>
          <a:lstStyle/>
          <a:p>
            <a:endParaRPr lang="zh-TW" altLang="en-US"/>
          </a:p>
        </p:txBody>
      </p:sp>
      <p:sp>
        <p:nvSpPr>
          <p:cNvPr id="9" name="Freeform 9"/>
          <p:cNvSpPr/>
          <p:nvPr/>
        </p:nvSpPr>
        <p:spPr>
          <a:xfrm>
            <a:off x="12456084" y="6449516"/>
            <a:ext cx="3736824" cy="2181371"/>
          </a:xfrm>
          <a:custGeom>
            <a:avLst/>
            <a:gdLst/>
            <a:ahLst/>
            <a:cxnLst/>
            <a:rect l="l" t="t" r="r" b="b"/>
            <a:pathLst>
              <a:path w="3736824" h="2181371">
                <a:moveTo>
                  <a:pt x="0" y="0"/>
                </a:moveTo>
                <a:lnTo>
                  <a:pt x="3736824" y="0"/>
                </a:lnTo>
                <a:lnTo>
                  <a:pt x="3736824" y="2181371"/>
                </a:lnTo>
                <a:lnTo>
                  <a:pt x="0" y="2181371"/>
                </a:lnTo>
                <a:lnTo>
                  <a:pt x="0" y="0"/>
                </a:lnTo>
                <a:close/>
              </a:path>
            </a:pathLst>
          </a:custGeom>
          <a:blipFill>
            <a:blip r:embed="rId11"/>
            <a:stretch>
              <a:fillRect/>
            </a:stretch>
          </a:blipFill>
        </p:spPr>
        <p:txBody>
          <a:bodyPr/>
          <a:lstStyle/>
          <a:p>
            <a:endParaRPr lang="zh-TW" altLang="en-US"/>
          </a:p>
        </p:txBody>
      </p:sp>
      <p:sp>
        <p:nvSpPr>
          <p:cNvPr id="10" name="TextBox 10"/>
          <p:cNvSpPr txBox="1"/>
          <p:nvPr/>
        </p:nvSpPr>
        <p:spPr>
          <a:xfrm>
            <a:off x="4993331" y="549064"/>
            <a:ext cx="7617964" cy="1232260"/>
          </a:xfrm>
          <a:prstGeom prst="rect">
            <a:avLst/>
          </a:prstGeom>
        </p:spPr>
        <p:txBody>
          <a:bodyPr lIns="0" tIns="0" rIns="0" bIns="0" rtlCol="0" anchor="t">
            <a:spAutoFit/>
          </a:bodyPr>
          <a:lstStyle/>
          <a:p>
            <a:pPr algn="ctr">
              <a:lnSpc>
                <a:spcPts val="10103"/>
              </a:lnSpc>
            </a:pPr>
            <a:r>
              <a:rPr lang="en-US" sz="7216" b="1">
                <a:solidFill>
                  <a:srgbClr val="000000"/>
                </a:solidFill>
                <a:latin typeface="Canva Sans Bold"/>
                <a:ea typeface="Canva Sans Bold"/>
                <a:cs typeface="Canva Sans Bold"/>
                <a:sym typeface="Canva Sans Bold"/>
              </a:rPr>
              <a:t>國家</a:t>
            </a:r>
          </a:p>
        </p:txBody>
      </p:sp>
      <p:sp>
        <p:nvSpPr>
          <p:cNvPr id="11" name="TextBox 11"/>
          <p:cNvSpPr txBox="1"/>
          <p:nvPr/>
        </p:nvSpPr>
        <p:spPr>
          <a:xfrm>
            <a:off x="1426723" y="5110144"/>
            <a:ext cx="2546739" cy="887095"/>
          </a:xfrm>
          <a:prstGeom prst="rect">
            <a:avLst/>
          </a:prstGeom>
        </p:spPr>
        <p:txBody>
          <a:bodyPr wrap="square" lIns="0" tIns="0" rIns="0" bIns="0" rtlCol="0" anchor="t">
            <a:spAutoFit/>
          </a:bodyPr>
          <a:lstStyle/>
          <a:p>
            <a:pPr algn="ctr">
              <a:lnSpc>
                <a:spcPts val="7279"/>
              </a:lnSpc>
            </a:pPr>
            <a:r>
              <a:rPr lang="en-US" sz="5199" b="1" dirty="0" err="1">
                <a:solidFill>
                  <a:srgbClr val="000000"/>
                </a:solidFill>
                <a:latin typeface="Canva Sans Bold"/>
                <a:ea typeface="Canva Sans Bold"/>
                <a:cs typeface="Canva Sans Bold"/>
                <a:sym typeface="Canva Sans Bold"/>
              </a:rPr>
              <a:t>第一組</a:t>
            </a:r>
            <a:endParaRPr lang="en-US" sz="5199" b="1" dirty="0">
              <a:solidFill>
                <a:srgbClr val="000000"/>
              </a:solidFill>
              <a:latin typeface="Canva Sans Bold"/>
              <a:ea typeface="Canva Sans Bold"/>
              <a:cs typeface="Canva Sans Bold"/>
              <a:sym typeface="Canva Sans Bold"/>
            </a:endParaRPr>
          </a:p>
        </p:txBody>
      </p:sp>
      <p:sp>
        <p:nvSpPr>
          <p:cNvPr id="12" name="TextBox 12"/>
          <p:cNvSpPr txBox="1"/>
          <p:nvPr/>
        </p:nvSpPr>
        <p:spPr>
          <a:xfrm>
            <a:off x="1527587" y="8974681"/>
            <a:ext cx="2546739" cy="887095"/>
          </a:xfrm>
          <a:prstGeom prst="rect">
            <a:avLst/>
          </a:prstGeom>
        </p:spPr>
        <p:txBody>
          <a:bodyPr wrap="square" lIns="0" tIns="0" rIns="0" bIns="0" rtlCol="0" anchor="t">
            <a:spAutoFit/>
          </a:bodyPr>
          <a:lstStyle/>
          <a:p>
            <a:pPr algn="ctr">
              <a:lnSpc>
                <a:spcPts val="7279"/>
              </a:lnSpc>
            </a:pPr>
            <a:r>
              <a:rPr lang="en-US" sz="5199" b="1" dirty="0" err="1">
                <a:solidFill>
                  <a:srgbClr val="000000"/>
                </a:solidFill>
                <a:latin typeface="Canva Sans Bold"/>
                <a:ea typeface="Canva Sans Bold"/>
                <a:cs typeface="Canva Sans Bold"/>
                <a:sym typeface="Canva Sans Bold"/>
              </a:rPr>
              <a:t>第二組</a:t>
            </a:r>
            <a:endParaRPr lang="en-US" sz="5199" b="1" dirty="0">
              <a:solidFill>
                <a:srgbClr val="000000"/>
              </a:solidFill>
              <a:latin typeface="Canva Sans Bold"/>
              <a:ea typeface="Canva Sans Bold"/>
              <a:cs typeface="Canva Sans Bold"/>
              <a:sym typeface="Canva Sans Bold"/>
            </a:endParaRPr>
          </a:p>
        </p:txBody>
      </p:sp>
      <p:sp>
        <p:nvSpPr>
          <p:cNvPr id="13" name="TextBox 13"/>
          <p:cNvSpPr txBox="1"/>
          <p:nvPr/>
        </p:nvSpPr>
        <p:spPr>
          <a:xfrm>
            <a:off x="7680205" y="5110143"/>
            <a:ext cx="2546738" cy="887095"/>
          </a:xfrm>
          <a:prstGeom prst="rect">
            <a:avLst/>
          </a:prstGeom>
        </p:spPr>
        <p:txBody>
          <a:bodyPr wrap="square" lIns="0" tIns="0" rIns="0" bIns="0" rtlCol="0" anchor="t">
            <a:spAutoFit/>
          </a:bodyPr>
          <a:lstStyle/>
          <a:p>
            <a:pPr algn="ctr">
              <a:lnSpc>
                <a:spcPts val="7279"/>
              </a:lnSpc>
            </a:pPr>
            <a:r>
              <a:rPr lang="en-US" sz="5199" b="1" dirty="0" err="1">
                <a:solidFill>
                  <a:srgbClr val="000000"/>
                </a:solidFill>
                <a:latin typeface="Canva Sans Bold"/>
                <a:ea typeface="Canva Sans Bold"/>
                <a:cs typeface="Canva Sans Bold"/>
                <a:sym typeface="Canva Sans Bold"/>
              </a:rPr>
              <a:t>第三組</a:t>
            </a:r>
            <a:endParaRPr lang="en-US" sz="5199" b="1" dirty="0">
              <a:solidFill>
                <a:srgbClr val="000000"/>
              </a:solidFill>
              <a:latin typeface="Canva Sans Bold"/>
              <a:ea typeface="Canva Sans Bold"/>
              <a:cs typeface="Canva Sans Bold"/>
              <a:sym typeface="Canva Sans Bold"/>
            </a:endParaRPr>
          </a:p>
        </p:txBody>
      </p:sp>
      <p:sp>
        <p:nvSpPr>
          <p:cNvPr id="14" name="TextBox 14"/>
          <p:cNvSpPr txBox="1"/>
          <p:nvPr/>
        </p:nvSpPr>
        <p:spPr>
          <a:xfrm>
            <a:off x="7476143" y="9151053"/>
            <a:ext cx="2546738" cy="887095"/>
          </a:xfrm>
          <a:prstGeom prst="rect">
            <a:avLst/>
          </a:prstGeom>
        </p:spPr>
        <p:txBody>
          <a:bodyPr wrap="square" lIns="0" tIns="0" rIns="0" bIns="0" rtlCol="0" anchor="t">
            <a:spAutoFit/>
          </a:bodyPr>
          <a:lstStyle/>
          <a:p>
            <a:pPr algn="ctr">
              <a:lnSpc>
                <a:spcPts val="7279"/>
              </a:lnSpc>
            </a:pPr>
            <a:r>
              <a:rPr lang="en-US" sz="5199" b="1" dirty="0" err="1">
                <a:solidFill>
                  <a:srgbClr val="000000"/>
                </a:solidFill>
                <a:latin typeface="Canva Sans Bold"/>
                <a:ea typeface="Canva Sans Bold"/>
                <a:cs typeface="Canva Sans Bold"/>
                <a:sym typeface="Canva Sans Bold"/>
              </a:rPr>
              <a:t>第四組</a:t>
            </a:r>
            <a:endParaRPr lang="en-US" sz="5199" b="1" dirty="0">
              <a:solidFill>
                <a:srgbClr val="000000"/>
              </a:solidFill>
              <a:latin typeface="Canva Sans Bold"/>
              <a:ea typeface="Canva Sans Bold"/>
              <a:cs typeface="Canva Sans Bold"/>
              <a:sym typeface="Canva Sans Bold"/>
            </a:endParaRPr>
          </a:p>
        </p:txBody>
      </p:sp>
      <p:sp>
        <p:nvSpPr>
          <p:cNvPr id="15" name="TextBox 15"/>
          <p:cNvSpPr txBox="1"/>
          <p:nvPr/>
        </p:nvSpPr>
        <p:spPr>
          <a:xfrm>
            <a:off x="13333933" y="5143500"/>
            <a:ext cx="2287067" cy="887095"/>
          </a:xfrm>
          <a:prstGeom prst="rect">
            <a:avLst/>
          </a:prstGeom>
        </p:spPr>
        <p:txBody>
          <a:bodyPr wrap="square" lIns="0" tIns="0" rIns="0" bIns="0" rtlCol="0" anchor="t">
            <a:spAutoFit/>
          </a:bodyPr>
          <a:lstStyle/>
          <a:p>
            <a:pPr algn="ctr">
              <a:lnSpc>
                <a:spcPts val="7279"/>
              </a:lnSpc>
            </a:pPr>
            <a:r>
              <a:rPr lang="en-US" sz="5199" b="1" dirty="0" err="1">
                <a:solidFill>
                  <a:srgbClr val="000000"/>
                </a:solidFill>
                <a:latin typeface="Canva Sans Bold"/>
                <a:ea typeface="Canva Sans Bold"/>
                <a:cs typeface="Canva Sans Bold"/>
                <a:sym typeface="Canva Sans Bold"/>
              </a:rPr>
              <a:t>第五組</a:t>
            </a:r>
            <a:endParaRPr lang="en-US" sz="5199" b="1" dirty="0">
              <a:solidFill>
                <a:srgbClr val="000000"/>
              </a:solidFill>
              <a:latin typeface="Canva Sans Bold"/>
              <a:ea typeface="Canva Sans Bold"/>
              <a:cs typeface="Canva Sans Bold"/>
              <a:sym typeface="Canva Sans Bold"/>
            </a:endParaRPr>
          </a:p>
        </p:txBody>
      </p:sp>
      <p:sp>
        <p:nvSpPr>
          <p:cNvPr id="16" name="TextBox 16"/>
          <p:cNvSpPr txBox="1"/>
          <p:nvPr/>
        </p:nvSpPr>
        <p:spPr>
          <a:xfrm>
            <a:off x="13202062" y="8788703"/>
            <a:ext cx="2437678" cy="887095"/>
          </a:xfrm>
          <a:prstGeom prst="rect">
            <a:avLst/>
          </a:prstGeom>
        </p:spPr>
        <p:txBody>
          <a:bodyPr wrap="square" lIns="0" tIns="0" rIns="0" bIns="0" rtlCol="0" anchor="t">
            <a:spAutoFit/>
          </a:bodyPr>
          <a:lstStyle/>
          <a:p>
            <a:pPr algn="ctr">
              <a:lnSpc>
                <a:spcPts val="7279"/>
              </a:lnSpc>
            </a:pPr>
            <a:r>
              <a:rPr lang="en-US" sz="5199" b="1" dirty="0" err="1">
                <a:solidFill>
                  <a:srgbClr val="000000"/>
                </a:solidFill>
                <a:latin typeface="Canva Sans Bold"/>
                <a:ea typeface="Canva Sans Bold"/>
                <a:cs typeface="Canva Sans Bold"/>
                <a:sym typeface="Canva Sans Bold"/>
              </a:rPr>
              <a:t>第六組</a:t>
            </a:r>
            <a:endParaRPr lang="en-US" sz="5199" b="1" dirty="0">
              <a:solidFill>
                <a:srgbClr val="000000"/>
              </a:solidFill>
              <a:latin typeface="Canva Sans Bold"/>
              <a:ea typeface="Canva Sans Bold"/>
              <a:cs typeface="Canva Sans Bold"/>
              <a:sym typeface="Canva Sans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10287000"/>
          </a:xfrm>
          <a:prstGeom prst="rect">
            <a:avLst/>
          </a:prstGeom>
          <a:solidFill>
            <a:srgbClr val="FCC30B"/>
          </a:solidFill>
        </p:spPr>
        <p:txBody>
          <a:bodyPr/>
          <a:lstStyle/>
          <a:p>
            <a:endParaRPr lang="zh-TW" altLang="en-US"/>
          </a:p>
        </p:txBody>
      </p:sp>
      <p:sp>
        <p:nvSpPr>
          <p:cNvPr id="3" name="Freeform 3"/>
          <p:cNvSpPr/>
          <p:nvPr/>
        </p:nvSpPr>
        <p:spPr>
          <a:xfrm>
            <a:off x="15771611" y="342677"/>
            <a:ext cx="2132993" cy="1778383"/>
          </a:xfrm>
          <a:custGeom>
            <a:avLst/>
            <a:gdLst/>
            <a:ahLst/>
            <a:cxnLst/>
            <a:rect l="l" t="t" r="r" b="b"/>
            <a:pathLst>
              <a:path w="2132993" h="1778383">
                <a:moveTo>
                  <a:pt x="0" y="0"/>
                </a:moveTo>
                <a:lnTo>
                  <a:pt x="2132993" y="0"/>
                </a:lnTo>
                <a:lnTo>
                  <a:pt x="2132993" y="1778383"/>
                </a:lnTo>
                <a:lnTo>
                  <a:pt x="0" y="1778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4" name="Freeform 4"/>
          <p:cNvSpPr/>
          <p:nvPr/>
        </p:nvSpPr>
        <p:spPr>
          <a:xfrm>
            <a:off x="1678433" y="791820"/>
            <a:ext cx="9618760" cy="9089728"/>
          </a:xfrm>
          <a:custGeom>
            <a:avLst/>
            <a:gdLst/>
            <a:ahLst/>
            <a:cxnLst/>
            <a:rect l="l" t="t" r="r" b="b"/>
            <a:pathLst>
              <a:path w="9618760" h="9089728">
                <a:moveTo>
                  <a:pt x="0" y="0"/>
                </a:moveTo>
                <a:lnTo>
                  <a:pt x="9618760" y="0"/>
                </a:lnTo>
                <a:lnTo>
                  <a:pt x="9618760" y="9089728"/>
                </a:lnTo>
                <a:lnTo>
                  <a:pt x="0" y="90897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5" name="Freeform 5"/>
          <p:cNvSpPr/>
          <p:nvPr/>
        </p:nvSpPr>
        <p:spPr>
          <a:xfrm>
            <a:off x="12236322" y="4390915"/>
            <a:ext cx="5022978" cy="5336497"/>
          </a:xfrm>
          <a:custGeom>
            <a:avLst/>
            <a:gdLst/>
            <a:ahLst/>
            <a:cxnLst/>
            <a:rect l="l" t="t" r="r" b="b"/>
            <a:pathLst>
              <a:path w="5022978" h="5336497">
                <a:moveTo>
                  <a:pt x="0" y="0"/>
                </a:moveTo>
                <a:lnTo>
                  <a:pt x="5022978" y="0"/>
                </a:lnTo>
                <a:lnTo>
                  <a:pt x="5022978" y="5336497"/>
                </a:lnTo>
                <a:lnTo>
                  <a:pt x="0" y="5336497"/>
                </a:lnTo>
                <a:lnTo>
                  <a:pt x="0" y="0"/>
                </a:lnTo>
                <a:close/>
              </a:path>
            </a:pathLst>
          </a:custGeom>
          <a:blipFill>
            <a:blip r:embed="rId6"/>
            <a:stretch>
              <a:fillRect/>
            </a:stretch>
          </a:blipFill>
        </p:spPr>
        <p:txBody>
          <a:bodyPr/>
          <a:lstStyle/>
          <a:p>
            <a:endParaRPr lang="zh-TW" altLang="en-US"/>
          </a:p>
        </p:txBody>
      </p:sp>
      <p:sp>
        <p:nvSpPr>
          <p:cNvPr id="6" name="Freeform 6"/>
          <p:cNvSpPr/>
          <p:nvPr/>
        </p:nvSpPr>
        <p:spPr>
          <a:xfrm rot="-1804117">
            <a:off x="10831273" y="3369258"/>
            <a:ext cx="1816692" cy="2043315"/>
          </a:xfrm>
          <a:custGeom>
            <a:avLst/>
            <a:gdLst/>
            <a:ahLst/>
            <a:cxnLst/>
            <a:rect l="l" t="t" r="r" b="b"/>
            <a:pathLst>
              <a:path w="1816692" h="2043315">
                <a:moveTo>
                  <a:pt x="0" y="0"/>
                </a:moveTo>
                <a:lnTo>
                  <a:pt x="1816693" y="0"/>
                </a:lnTo>
                <a:lnTo>
                  <a:pt x="1816693" y="2043314"/>
                </a:lnTo>
                <a:lnTo>
                  <a:pt x="0" y="20433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zh-TW" altLang="en-US"/>
          </a:p>
        </p:txBody>
      </p:sp>
      <p:sp>
        <p:nvSpPr>
          <p:cNvPr id="7" name="TextBox 7"/>
          <p:cNvSpPr txBox="1"/>
          <p:nvPr/>
        </p:nvSpPr>
        <p:spPr>
          <a:xfrm>
            <a:off x="1966464" y="6925813"/>
            <a:ext cx="9042699" cy="1232260"/>
          </a:xfrm>
          <a:prstGeom prst="rect">
            <a:avLst/>
          </a:prstGeom>
        </p:spPr>
        <p:txBody>
          <a:bodyPr lIns="0" tIns="0" rIns="0" bIns="0" rtlCol="0" anchor="t">
            <a:spAutoFit/>
          </a:bodyPr>
          <a:lstStyle/>
          <a:p>
            <a:pPr algn="ctr">
              <a:lnSpc>
                <a:spcPts val="10103"/>
              </a:lnSpc>
            </a:pPr>
            <a:r>
              <a:rPr lang="en-US" sz="7216" b="1">
                <a:solidFill>
                  <a:srgbClr val="000000"/>
                </a:solidFill>
                <a:latin typeface="Canva Sans Bold"/>
                <a:ea typeface="Canva Sans Bold"/>
                <a:cs typeface="Canva Sans Bold"/>
                <a:sym typeface="Canva Sans Bold"/>
              </a:rPr>
              <a:t>每個點子都是好點子</a:t>
            </a:r>
          </a:p>
        </p:txBody>
      </p:sp>
      <p:sp>
        <p:nvSpPr>
          <p:cNvPr id="8" name="TextBox 8"/>
          <p:cNvSpPr txBox="1"/>
          <p:nvPr/>
        </p:nvSpPr>
        <p:spPr>
          <a:xfrm>
            <a:off x="2777193" y="8371205"/>
            <a:ext cx="7421240" cy="887095"/>
          </a:xfrm>
          <a:prstGeom prst="rect">
            <a:avLst/>
          </a:prstGeom>
        </p:spPr>
        <p:txBody>
          <a:bodyPr lIns="0" tIns="0" rIns="0" bIns="0" rtlCol="0" anchor="t">
            <a:spAutoFit/>
          </a:bodyPr>
          <a:lstStyle/>
          <a:p>
            <a:pPr algn="ctr">
              <a:lnSpc>
                <a:spcPts val="7279"/>
              </a:lnSpc>
              <a:spcBef>
                <a:spcPct val="0"/>
              </a:spcBef>
            </a:pPr>
            <a:r>
              <a:rPr lang="en-US" sz="5199">
                <a:solidFill>
                  <a:srgbClr val="000000"/>
                </a:solidFill>
                <a:latin typeface="Gagalin"/>
                <a:ea typeface="Gagalin"/>
                <a:cs typeface="Gagalin"/>
                <a:sym typeface="Gagalin"/>
              </a:rPr>
              <a:t>Every idea is a good idea</a:t>
            </a:r>
          </a:p>
        </p:txBody>
      </p:sp>
      <p:sp>
        <p:nvSpPr>
          <p:cNvPr id="9" name="Freeform 9"/>
          <p:cNvSpPr/>
          <p:nvPr/>
        </p:nvSpPr>
        <p:spPr>
          <a:xfrm rot="462910">
            <a:off x="13496266" y="2233756"/>
            <a:ext cx="1816692" cy="2043315"/>
          </a:xfrm>
          <a:custGeom>
            <a:avLst/>
            <a:gdLst/>
            <a:ahLst/>
            <a:cxnLst/>
            <a:rect l="l" t="t" r="r" b="b"/>
            <a:pathLst>
              <a:path w="1816692" h="2043315">
                <a:moveTo>
                  <a:pt x="0" y="0"/>
                </a:moveTo>
                <a:lnTo>
                  <a:pt x="1816693" y="0"/>
                </a:lnTo>
                <a:lnTo>
                  <a:pt x="1816693" y="2043315"/>
                </a:lnTo>
                <a:lnTo>
                  <a:pt x="0" y="20433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zh-TW"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10287000"/>
          </a:xfrm>
          <a:prstGeom prst="rect">
            <a:avLst/>
          </a:prstGeom>
          <a:solidFill>
            <a:srgbClr val="FCC30B"/>
          </a:solidFill>
        </p:spPr>
        <p:txBody>
          <a:bodyPr/>
          <a:lstStyle/>
          <a:p>
            <a:endParaRPr lang="zh-TW" altLang="en-US"/>
          </a:p>
        </p:txBody>
      </p:sp>
      <p:sp>
        <p:nvSpPr>
          <p:cNvPr id="3" name="Freeform 3"/>
          <p:cNvSpPr/>
          <p:nvPr/>
        </p:nvSpPr>
        <p:spPr>
          <a:xfrm>
            <a:off x="15771611" y="342677"/>
            <a:ext cx="2132993" cy="1778383"/>
          </a:xfrm>
          <a:custGeom>
            <a:avLst/>
            <a:gdLst/>
            <a:ahLst/>
            <a:cxnLst/>
            <a:rect l="l" t="t" r="r" b="b"/>
            <a:pathLst>
              <a:path w="2132993" h="1778383">
                <a:moveTo>
                  <a:pt x="0" y="0"/>
                </a:moveTo>
                <a:lnTo>
                  <a:pt x="2132993" y="0"/>
                </a:lnTo>
                <a:lnTo>
                  <a:pt x="2132993" y="1778383"/>
                </a:lnTo>
                <a:lnTo>
                  <a:pt x="0" y="1778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4" name="Freeform 4"/>
          <p:cNvSpPr/>
          <p:nvPr/>
        </p:nvSpPr>
        <p:spPr>
          <a:xfrm>
            <a:off x="15501677" y="7582541"/>
            <a:ext cx="2672861" cy="2535877"/>
          </a:xfrm>
          <a:custGeom>
            <a:avLst/>
            <a:gdLst/>
            <a:ahLst/>
            <a:cxnLst/>
            <a:rect l="l" t="t" r="r" b="b"/>
            <a:pathLst>
              <a:path w="2672861" h="2535877">
                <a:moveTo>
                  <a:pt x="0" y="0"/>
                </a:moveTo>
                <a:lnTo>
                  <a:pt x="2672861" y="0"/>
                </a:lnTo>
                <a:lnTo>
                  <a:pt x="2672861" y="2535877"/>
                </a:lnTo>
                <a:lnTo>
                  <a:pt x="0" y="25358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5" name="TextBox 5"/>
          <p:cNvSpPr txBox="1"/>
          <p:nvPr/>
        </p:nvSpPr>
        <p:spPr>
          <a:xfrm>
            <a:off x="-362221" y="267192"/>
            <a:ext cx="7632286" cy="1265842"/>
          </a:xfrm>
          <a:prstGeom prst="rect">
            <a:avLst/>
          </a:prstGeom>
        </p:spPr>
        <p:txBody>
          <a:bodyPr lIns="0" tIns="0" rIns="0" bIns="0" rtlCol="0" anchor="t">
            <a:spAutoFit/>
          </a:bodyPr>
          <a:lstStyle/>
          <a:p>
            <a:pPr algn="ctr">
              <a:lnSpc>
                <a:spcPts val="9323"/>
              </a:lnSpc>
            </a:pPr>
            <a:r>
              <a:rPr lang="en-US" sz="6659">
                <a:solidFill>
                  <a:srgbClr val="000000"/>
                </a:solidFill>
                <a:latin typeface="王漢宗特黑體"/>
                <a:ea typeface="王漢宗特黑體"/>
                <a:cs typeface="王漢宗特黑體"/>
                <a:sym typeface="王漢宗特黑體"/>
              </a:rPr>
              <a:t>資料收集</a:t>
            </a:r>
          </a:p>
        </p:txBody>
      </p:sp>
      <p:sp>
        <p:nvSpPr>
          <p:cNvPr id="6" name="TextBox 6"/>
          <p:cNvSpPr txBox="1"/>
          <p:nvPr/>
        </p:nvSpPr>
        <p:spPr>
          <a:xfrm>
            <a:off x="1028700" y="8346516"/>
            <a:ext cx="13787941" cy="1327785"/>
          </a:xfrm>
          <a:prstGeom prst="rect">
            <a:avLst/>
          </a:prstGeom>
        </p:spPr>
        <p:txBody>
          <a:bodyPr lIns="0" tIns="0" rIns="0" bIns="0" rtlCol="0" anchor="t">
            <a:spAutoFit/>
          </a:bodyPr>
          <a:lstStyle/>
          <a:p>
            <a:pPr algn="l">
              <a:lnSpc>
                <a:spcPts val="5040"/>
              </a:lnSpc>
            </a:pPr>
            <a:r>
              <a:rPr lang="en-US" sz="3600" dirty="0">
                <a:solidFill>
                  <a:srgbClr val="2FA124"/>
                </a:solidFill>
                <a:latin typeface="王漢宗特黑體"/>
                <a:ea typeface="王漢宗特黑體"/>
                <a:cs typeface="王漢宗特黑體"/>
                <a:sym typeface="王漢宗特黑體"/>
              </a:rPr>
              <a:t>我們發現</a:t>
            </a:r>
            <a:r>
              <a:rPr lang="en-US" sz="3600" dirty="0">
                <a:solidFill>
                  <a:srgbClr val="000000"/>
                </a:solidFill>
                <a:latin typeface="王漢宗特黑體"/>
                <a:ea typeface="王漢宗特黑體"/>
                <a:cs typeface="王漢宗特黑體"/>
                <a:sym typeface="王漢宗特黑體"/>
              </a:rPr>
              <a:t>斯里蘭卡政府社會保護不足，這會讓290萬兒童需要營養和教育的援助，</a:t>
            </a:r>
            <a:r>
              <a:rPr lang="en-US" sz="3600" dirty="0">
                <a:solidFill>
                  <a:srgbClr val="2FA124"/>
                </a:solidFill>
                <a:latin typeface="王漢宗特黑體"/>
                <a:ea typeface="王漢宗特黑體"/>
                <a:cs typeface="王漢宗特黑體"/>
                <a:sym typeface="王漢宗特黑體"/>
              </a:rPr>
              <a:t>所以</a:t>
            </a:r>
            <a:r>
              <a:rPr lang="en-US" sz="3600" dirty="0">
                <a:solidFill>
                  <a:srgbClr val="000000"/>
                </a:solidFill>
                <a:latin typeface="王漢宗特黑體"/>
                <a:ea typeface="王漢宗特黑體"/>
                <a:cs typeface="王漢宗特黑體"/>
                <a:sym typeface="王漢宗特黑體"/>
              </a:rPr>
              <a:t>我們想讓290萬名兒童有足夠的營養和教育機會。</a:t>
            </a:r>
          </a:p>
        </p:txBody>
      </p:sp>
      <p:graphicFrame>
        <p:nvGraphicFramePr>
          <p:cNvPr id="7" name="Table 7"/>
          <p:cNvGraphicFramePr>
            <a:graphicFrameLocks noGrp="1"/>
          </p:cNvGraphicFramePr>
          <p:nvPr>
            <p:extLst>
              <p:ext uri="{D42A27DB-BD31-4B8C-83A1-F6EECF244321}">
                <p14:modId xmlns:p14="http://schemas.microsoft.com/office/powerpoint/2010/main" val="3901996420"/>
              </p:ext>
            </p:extLst>
          </p:nvPr>
        </p:nvGraphicFramePr>
        <p:xfrm>
          <a:off x="898839" y="1590675"/>
          <a:ext cx="17005765" cy="6599844"/>
        </p:xfrm>
        <a:graphic>
          <a:graphicData uri="http://schemas.openxmlformats.org/drawingml/2006/table">
            <a:tbl>
              <a:tblPr/>
              <a:tblGrid>
                <a:gridCol w="1676193">
                  <a:extLst>
                    <a:ext uri="{9D8B030D-6E8A-4147-A177-3AD203B41FA5}">
                      <a16:colId xmlns:a16="http://schemas.microsoft.com/office/drawing/2014/main" val="20000"/>
                    </a:ext>
                  </a:extLst>
                </a:gridCol>
                <a:gridCol w="3001525">
                  <a:extLst>
                    <a:ext uri="{9D8B030D-6E8A-4147-A177-3AD203B41FA5}">
                      <a16:colId xmlns:a16="http://schemas.microsoft.com/office/drawing/2014/main" val="20001"/>
                    </a:ext>
                  </a:extLst>
                </a:gridCol>
                <a:gridCol w="4946589">
                  <a:extLst>
                    <a:ext uri="{9D8B030D-6E8A-4147-A177-3AD203B41FA5}">
                      <a16:colId xmlns:a16="http://schemas.microsoft.com/office/drawing/2014/main" val="20002"/>
                    </a:ext>
                  </a:extLst>
                </a:gridCol>
                <a:gridCol w="7381458">
                  <a:extLst>
                    <a:ext uri="{9D8B030D-6E8A-4147-A177-3AD203B41FA5}">
                      <a16:colId xmlns:a16="http://schemas.microsoft.com/office/drawing/2014/main" val="20003"/>
                    </a:ext>
                  </a:extLst>
                </a:gridCol>
              </a:tblGrid>
              <a:tr h="1038225">
                <a:tc>
                  <a:txBody>
                    <a:bodyPr/>
                    <a:lstStyle/>
                    <a:p>
                      <a:pPr algn="ctr">
                        <a:lnSpc>
                          <a:spcPts val="3359"/>
                        </a:lnSpc>
                        <a:defRPr/>
                      </a:pPr>
                      <a:r>
                        <a:rPr lang="en-US" sz="2400">
                          <a:solidFill>
                            <a:srgbClr val="000000"/>
                          </a:solidFill>
                          <a:latin typeface="王漢宗特黑體"/>
                          <a:ea typeface="王漢宗特黑體"/>
                          <a:cs typeface="王漢宗特黑體"/>
                          <a:sym typeface="王漢宗特黑體"/>
                        </a:rPr>
                        <a:t>挑戰</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王漢宗特黑體"/>
                          <a:ea typeface="王漢宗特黑體"/>
                          <a:cs typeface="王漢宗特黑體"/>
                          <a:sym typeface="王漢宗特黑體"/>
                        </a:rPr>
                        <a:t>事實</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359"/>
                        </a:lnSpc>
                        <a:defRPr/>
                      </a:pPr>
                      <a:r>
                        <a:rPr lang="en-US" sz="2400">
                          <a:solidFill>
                            <a:srgbClr val="000000"/>
                          </a:solidFill>
                          <a:latin typeface="王漢宗特黑體"/>
                          <a:ea typeface="王漢宗特黑體"/>
                          <a:cs typeface="王漢宗特黑體"/>
                          <a:sym typeface="王漢宗特黑體"/>
                        </a:rPr>
                        <a:t>資料</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359"/>
                        </a:lnSpc>
                        <a:defRPr/>
                      </a:pPr>
                      <a:r>
                        <a:rPr lang="en-US" sz="2400">
                          <a:solidFill>
                            <a:srgbClr val="000000"/>
                          </a:solidFill>
                          <a:latin typeface="王漢宗特黑體"/>
                          <a:ea typeface="王漢宗特黑體"/>
                          <a:cs typeface="王漢宗特黑體"/>
                          <a:sym typeface="王漢宗特黑體"/>
                        </a:rPr>
                        <a:t>為什麼</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24998">
                <a:tc>
                  <a:txBody>
                    <a:bodyPr/>
                    <a:lstStyle/>
                    <a:p>
                      <a:pPr algn="ctr">
                        <a:lnSpc>
                          <a:spcPts val="3359"/>
                        </a:lnSpc>
                        <a:defRPr/>
                      </a:pPr>
                      <a:r>
                        <a:rPr lang="en-US" sz="2400">
                          <a:solidFill>
                            <a:srgbClr val="000000"/>
                          </a:solidFill>
                          <a:latin typeface="王漢宗特黑體"/>
                          <a:ea typeface="王漢宗特黑體"/>
                          <a:cs typeface="王漢宗特黑體"/>
                          <a:sym typeface="王漢宗特黑體"/>
                        </a:rPr>
                        <a:t>通貨膨脹</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359"/>
                        </a:lnSpc>
                        <a:defRPr/>
                      </a:pPr>
                      <a:r>
                        <a:rPr lang="en-US" sz="2400">
                          <a:solidFill>
                            <a:srgbClr val="000000"/>
                          </a:solidFill>
                          <a:latin typeface="王漢宗特黑體"/>
                          <a:ea typeface="王漢宗特黑體"/>
                          <a:cs typeface="王漢宗特黑體"/>
                          <a:sym typeface="王漢宗特黑體"/>
                        </a:rPr>
                        <a:t>1.物價漲</a:t>
                      </a:r>
                      <a:endParaRPr lang="en-US" sz="1100"/>
                    </a:p>
                    <a:p>
                      <a:pPr algn="l">
                        <a:lnSpc>
                          <a:spcPts val="3359"/>
                        </a:lnSpc>
                      </a:pPr>
                      <a:r>
                        <a:rPr lang="en-US" sz="2400">
                          <a:solidFill>
                            <a:srgbClr val="000000"/>
                          </a:solidFill>
                          <a:latin typeface="王漢宗特黑體"/>
                          <a:ea typeface="王漢宗特黑體"/>
                          <a:cs typeface="王漢宗特黑體"/>
                          <a:sym typeface="王漢宗特黑體"/>
                        </a:rPr>
                        <a:t>2.錢變『不值錢』</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359"/>
                        </a:lnSpc>
                        <a:defRPr/>
                      </a:pPr>
                      <a:r>
                        <a:rPr lang="en-US" sz="2400" dirty="0">
                          <a:solidFill>
                            <a:srgbClr val="000000"/>
                          </a:solidFill>
                          <a:latin typeface="王漢宗特黑體"/>
                          <a:ea typeface="王漢宗特黑體"/>
                          <a:cs typeface="王漢宗特黑體"/>
                          <a:sym typeface="王漢宗特黑體"/>
                        </a:rPr>
                        <a:t>1.斯里蘭卡在 2023 </a:t>
                      </a:r>
                      <a:r>
                        <a:rPr lang="en-US" sz="2400" dirty="0" err="1">
                          <a:solidFill>
                            <a:srgbClr val="000000"/>
                          </a:solidFill>
                          <a:latin typeface="王漢宗特黑體"/>
                          <a:ea typeface="王漢宗特黑體"/>
                          <a:cs typeface="王漢宗特黑體"/>
                          <a:sym typeface="王漢宗特黑體"/>
                        </a:rPr>
                        <a:t>年，其消費者物價漲幅約</a:t>
                      </a:r>
                      <a:r>
                        <a:rPr lang="en-US" sz="2400" dirty="0">
                          <a:solidFill>
                            <a:srgbClr val="000000"/>
                          </a:solidFill>
                          <a:latin typeface="王漢宗特黑體"/>
                          <a:ea typeface="王漢宗特黑體"/>
                          <a:cs typeface="王漢宗特黑體"/>
                          <a:sym typeface="王漢宗特黑體"/>
                        </a:rPr>
                        <a:t> 16.5%。</a:t>
                      </a:r>
                      <a:endParaRPr lang="en-US" sz="1100" dirty="0"/>
                    </a:p>
                    <a:p>
                      <a:pPr algn="l">
                        <a:lnSpc>
                          <a:spcPts val="3359"/>
                        </a:lnSpc>
                      </a:pPr>
                      <a:r>
                        <a:rPr lang="en-US" sz="2400" dirty="0">
                          <a:solidFill>
                            <a:srgbClr val="000000"/>
                          </a:solidFill>
                          <a:latin typeface="王漢宗特黑體"/>
                          <a:ea typeface="王漢宗特黑體"/>
                          <a:cs typeface="王漢宗特黑體"/>
                          <a:sym typeface="王漢宗特黑體"/>
                        </a:rPr>
                        <a:t>2.物價上漲 16.5%，</a:t>
                      </a:r>
                      <a:r>
                        <a:rPr lang="en-US" sz="2400" dirty="0" err="1">
                          <a:solidFill>
                            <a:srgbClr val="000000"/>
                          </a:solidFill>
                          <a:latin typeface="王漢宗特黑體"/>
                          <a:ea typeface="王漢宗特黑體"/>
                          <a:cs typeface="王漢宗特黑體"/>
                          <a:sym typeface="王漢宗特黑體"/>
                        </a:rPr>
                        <a:t>但薪水沒有同步漲</a:t>
                      </a:r>
                      <a:endParaRPr lang="en-US" sz="2400" dirty="0">
                        <a:solidFill>
                          <a:srgbClr val="000000"/>
                        </a:solidFill>
                        <a:latin typeface="王漢宗特黑體"/>
                        <a:ea typeface="王漢宗特黑體"/>
                        <a:cs typeface="王漢宗特黑體"/>
                        <a:sym typeface="王漢宗特黑體"/>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359"/>
                        </a:lnSpc>
                        <a:defRPr/>
                      </a:pPr>
                      <a:r>
                        <a:rPr lang="en-US" sz="2400">
                          <a:solidFill>
                            <a:srgbClr val="000000"/>
                          </a:solidFill>
                          <a:latin typeface="王漢宗特黑體"/>
                          <a:ea typeface="王漢宗特黑體"/>
                          <a:cs typeface="王漢宗特黑體"/>
                          <a:sym typeface="王漢宗特黑體"/>
                        </a:rPr>
                        <a:t>1.在 2022–2023 年，斯里蘭卡經歷嚴重的經濟危機</a:t>
                      </a:r>
                      <a:endParaRPr lang="en-US" sz="1100"/>
                    </a:p>
                    <a:p>
                      <a:pPr algn="l">
                        <a:lnSpc>
                          <a:spcPts val="3359"/>
                        </a:lnSpc>
                      </a:pPr>
                      <a:r>
                        <a:rPr lang="en-US" sz="2400">
                          <a:solidFill>
                            <a:srgbClr val="000000"/>
                          </a:solidFill>
                          <a:latin typeface="王漢宗特黑體"/>
                          <a:ea typeface="王漢宗特黑體"/>
                          <a:cs typeface="王漢宗特黑體"/>
                          <a:sym typeface="王漢宗特黑體"/>
                        </a:rPr>
                        <a:t>2.政府和企業沒有足夠錢馬上加薪</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12761">
                <a:tc>
                  <a:txBody>
                    <a:bodyPr/>
                    <a:lstStyle/>
                    <a:p>
                      <a:pPr algn="ctr">
                        <a:lnSpc>
                          <a:spcPts val="3359"/>
                        </a:lnSpc>
                        <a:defRPr/>
                      </a:pPr>
                      <a:r>
                        <a:rPr lang="en-US" sz="2400">
                          <a:solidFill>
                            <a:srgbClr val="000000"/>
                          </a:solidFill>
                          <a:latin typeface="王漢宗特黑體"/>
                          <a:ea typeface="王漢宗特黑體"/>
                          <a:cs typeface="王漢宗特黑體"/>
                          <a:sym typeface="王漢宗特黑體"/>
                        </a:rPr>
                        <a:t>政府支持不足</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518160" lvl="1" indent="-259080" algn="l">
                        <a:lnSpc>
                          <a:spcPts val="3359"/>
                        </a:lnSpc>
                        <a:buAutoNum type="arabicPeriod"/>
                        <a:defRPr/>
                      </a:pPr>
                      <a:r>
                        <a:rPr lang="en-US" sz="2400">
                          <a:solidFill>
                            <a:srgbClr val="000000"/>
                          </a:solidFill>
                          <a:latin typeface="王漢宗特黑體"/>
                          <a:ea typeface="王漢宗特黑體"/>
                          <a:cs typeface="王漢宗特黑體"/>
                          <a:sym typeface="王漢宗特黑體"/>
                        </a:rPr>
                        <a:t>教育投入偏低</a:t>
                      </a:r>
                      <a:endParaRPr lang="en-US" sz="1100"/>
                    </a:p>
                    <a:p>
                      <a:pPr marL="518160" lvl="1" indent="-259080" algn="l">
                        <a:lnSpc>
                          <a:spcPts val="3359"/>
                        </a:lnSpc>
                        <a:buAutoNum type="arabicPeriod"/>
                      </a:pPr>
                      <a:r>
                        <a:rPr lang="en-US" sz="2400">
                          <a:solidFill>
                            <a:srgbClr val="000000"/>
                          </a:solidFill>
                          <a:latin typeface="王漢宗特黑體"/>
                          <a:ea typeface="王漢宗特黑體"/>
                          <a:cs typeface="王漢宗特黑體"/>
                          <a:sym typeface="王漢宗特黑體"/>
                        </a:rPr>
                        <a:t>社會保護制度存在不足</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518160" lvl="1" indent="-259080" algn="just">
                        <a:lnSpc>
                          <a:spcPts val="3359"/>
                        </a:lnSpc>
                        <a:buAutoNum type="arabicPeriod"/>
                        <a:defRPr/>
                      </a:pPr>
                      <a:r>
                        <a:rPr lang="en-US" sz="2400">
                          <a:solidFill>
                            <a:srgbClr val="000000"/>
                          </a:solidFill>
                          <a:latin typeface="王漢宗特黑體"/>
                          <a:ea typeface="王漢宗特黑體"/>
                          <a:cs typeface="王漢宗特黑體"/>
                          <a:sym typeface="王漢宗特黑體"/>
                        </a:rPr>
                        <a:t>政府所有支出中，用在教育的只有 8.68%</a:t>
                      </a:r>
                      <a:endParaRPr lang="en-US" sz="1100"/>
                    </a:p>
                    <a:p>
                      <a:pPr marL="518160" lvl="1" indent="-259080" algn="just">
                        <a:lnSpc>
                          <a:spcPts val="3359"/>
                        </a:lnSpc>
                        <a:buAutoNum type="arabicPeriod"/>
                      </a:pPr>
                      <a:r>
                        <a:rPr lang="en-US" sz="2400">
                          <a:solidFill>
                            <a:srgbClr val="000000"/>
                          </a:solidFill>
                          <a:latin typeface="王漢宗特黑體"/>
                          <a:ea typeface="王漢宗特黑體"/>
                          <a:cs typeface="王漢宗特黑體"/>
                          <a:sym typeface="王漢宗特黑體"/>
                        </a:rPr>
                        <a:t>290萬兒童需要營養／教育等援助</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518160" lvl="1" indent="-259080" algn="l">
                        <a:lnSpc>
                          <a:spcPts val="3359"/>
                        </a:lnSpc>
                        <a:buAutoNum type="arabicPeriod"/>
                        <a:defRPr/>
                      </a:pPr>
                      <a:r>
                        <a:rPr lang="en-US" sz="2400" dirty="0" err="1">
                          <a:solidFill>
                            <a:srgbClr val="000000"/>
                          </a:solidFill>
                          <a:latin typeface="王漢宗特黑體"/>
                          <a:ea typeface="王漢宗特黑體"/>
                          <a:cs typeface="王漢宗特黑體"/>
                          <a:sym typeface="王漢宗特黑體"/>
                        </a:rPr>
                        <a:t>要先還很多錢：國家借過錢，本金與利息會先吃掉很大部分的錢</a:t>
                      </a:r>
                      <a:r>
                        <a:rPr lang="en-US" sz="2400" dirty="0">
                          <a:solidFill>
                            <a:srgbClr val="000000"/>
                          </a:solidFill>
                          <a:latin typeface="王漢宗特黑體"/>
                          <a:ea typeface="王漢宗特黑體"/>
                          <a:cs typeface="王漢宗特黑體"/>
                          <a:sym typeface="王漢宗特黑體"/>
                        </a:rPr>
                        <a:t>。</a:t>
                      </a:r>
                      <a:endParaRPr lang="en-US" sz="1100" dirty="0"/>
                    </a:p>
                    <a:p>
                      <a:pPr marL="518160" lvl="1" indent="-259080" algn="l">
                        <a:lnSpc>
                          <a:spcPts val="3359"/>
                        </a:lnSpc>
                        <a:buAutoNum type="arabicPeriod"/>
                      </a:pPr>
                      <a:r>
                        <a:rPr lang="en-US" sz="2400" dirty="0" err="1">
                          <a:solidFill>
                            <a:srgbClr val="000000"/>
                          </a:solidFill>
                          <a:latin typeface="王漢宗特黑體"/>
                          <a:ea typeface="王漢宗特黑體"/>
                          <a:cs typeface="王漢宗特黑體"/>
                          <a:sym typeface="王漢宗特黑體"/>
                        </a:rPr>
                        <a:t>收入不夠多：賺的錢不夠，稅收少</a:t>
                      </a:r>
                      <a:r>
                        <a:rPr lang="en-US" sz="2400" dirty="0">
                          <a:solidFill>
                            <a:srgbClr val="000000"/>
                          </a:solidFill>
                          <a:latin typeface="王漢宗特黑體"/>
                          <a:ea typeface="王漢宗特黑體"/>
                          <a:cs typeface="王漢宗特黑體"/>
                          <a:sym typeface="王漢宗特黑體"/>
                        </a:rPr>
                        <a:t>。</a:t>
                      </a:r>
                    </a:p>
                    <a:p>
                      <a:pPr marL="518160" lvl="1" indent="-259080" algn="l">
                        <a:lnSpc>
                          <a:spcPts val="3359"/>
                        </a:lnSpc>
                        <a:buAutoNum type="arabicPeriod"/>
                      </a:pPr>
                      <a:r>
                        <a:rPr lang="en-US" sz="2400" dirty="0" err="1">
                          <a:solidFill>
                            <a:srgbClr val="000000"/>
                          </a:solidFill>
                          <a:latin typeface="王漢宗特黑體"/>
                          <a:ea typeface="王漢宗特黑體"/>
                          <a:cs typeface="王漢宗特黑體"/>
                          <a:sym typeface="王漢宗特黑體"/>
                        </a:rPr>
                        <a:t>物價漲、成本升：能源、糧食、交通等成本上升，政府常把錢先用在「穩定生活」與「補貼」上</a:t>
                      </a:r>
                      <a:r>
                        <a:rPr lang="en-US" sz="2400" dirty="0">
                          <a:solidFill>
                            <a:srgbClr val="000000"/>
                          </a:solidFill>
                          <a:latin typeface="王漢宗特黑體"/>
                          <a:ea typeface="王漢宗特黑體"/>
                          <a:cs typeface="王漢宗特黑體"/>
                          <a:sym typeface="王漢宗特黑體"/>
                        </a:rPr>
                        <a:t>。</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10287000"/>
          </a:xfrm>
          <a:prstGeom prst="rect">
            <a:avLst/>
          </a:prstGeom>
          <a:solidFill>
            <a:srgbClr val="FCC30B"/>
          </a:solidFill>
        </p:spPr>
        <p:txBody>
          <a:bodyPr/>
          <a:lstStyle/>
          <a:p>
            <a:endParaRPr lang="zh-TW" altLang="en-US"/>
          </a:p>
        </p:txBody>
      </p:sp>
      <p:sp>
        <p:nvSpPr>
          <p:cNvPr id="3" name="Freeform 3"/>
          <p:cNvSpPr/>
          <p:nvPr/>
        </p:nvSpPr>
        <p:spPr>
          <a:xfrm>
            <a:off x="15771611" y="342677"/>
            <a:ext cx="2132993" cy="1778383"/>
          </a:xfrm>
          <a:custGeom>
            <a:avLst/>
            <a:gdLst/>
            <a:ahLst/>
            <a:cxnLst/>
            <a:rect l="l" t="t" r="r" b="b"/>
            <a:pathLst>
              <a:path w="2132993" h="1778383">
                <a:moveTo>
                  <a:pt x="0" y="0"/>
                </a:moveTo>
                <a:lnTo>
                  <a:pt x="2132993" y="0"/>
                </a:lnTo>
                <a:lnTo>
                  <a:pt x="2132993" y="1778383"/>
                </a:lnTo>
                <a:lnTo>
                  <a:pt x="0" y="1778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4" name="Freeform 4"/>
          <p:cNvSpPr/>
          <p:nvPr/>
        </p:nvSpPr>
        <p:spPr>
          <a:xfrm>
            <a:off x="1251942" y="4846100"/>
            <a:ext cx="1793871" cy="1334191"/>
          </a:xfrm>
          <a:custGeom>
            <a:avLst/>
            <a:gdLst/>
            <a:ahLst/>
            <a:cxnLst/>
            <a:rect l="l" t="t" r="r" b="b"/>
            <a:pathLst>
              <a:path w="1793871" h="1334191">
                <a:moveTo>
                  <a:pt x="0" y="0"/>
                </a:moveTo>
                <a:lnTo>
                  <a:pt x="1793871" y="0"/>
                </a:lnTo>
                <a:lnTo>
                  <a:pt x="1793871" y="1334191"/>
                </a:lnTo>
                <a:lnTo>
                  <a:pt x="0" y="13341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5" name="Freeform 5"/>
          <p:cNvSpPr/>
          <p:nvPr/>
        </p:nvSpPr>
        <p:spPr>
          <a:xfrm>
            <a:off x="625865" y="6465116"/>
            <a:ext cx="3046026" cy="2783306"/>
          </a:xfrm>
          <a:custGeom>
            <a:avLst/>
            <a:gdLst/>
            <a:ahLst/>
            <a:cxnLst/>
            <a:rect l="l" t="t" r="r" b="b"/>
            <a:pathLst>
              <a:path w="3046026" h="2783306">
                <a:moveTo>
                  <a:pt x="0" y="0"/>
                </a:moveTo>
                <a:lnTo>
                  <a:pt x="3046026" y="0"/>
                </a:lnTo>
                <a:lnTo>
                  <a:pt x="3046026" y="2783306"/>
                </a:lnTo>
                <a:lnTo>
                  <a:pt x="0" y="2783306"/>
                </a:lnTo>
                <a:lnTo>
                  <a:pt x="0" y="0"/>
                </a:lnTo>
                <a:close/>
              </a:path>
            </a:pathLst>
          </a:custGeom>
          <a:blipFill>
            <a:blip r:embed="rId6"/>
            <a:stretch>
              <a:fillRect/>
            </a:stretch>
          </a:blipFill>
        </p:spPr>
        <p:txBody>
          <a:bodyPr/>
          <a:lstStyle/>
          <a:p>
            <a:endParaRPr lang="zh-TW" altLang="en-US"/>
          </a:p>
        </p:txBody>
      </p:sp>
      <p:sp>
        <p:nvSpPr>
          <p:cNvPr id="6" name="Freeform 6"/>
          <p:cNvSpPr/>
          <p:nvPr/>
        </p:nvSpPr>
        <p:spPr>
          <a:xfrm>
            <a:off x="3671891" y="7068578"/>
            <a:ext cx="3251730" cy="3259880"/>
          </a:xfrm>
          <a:custGeom>
            <a:avLst/>
            <a:gdLst/>
            <a:ahLst/>
            <a:cxnLst/>
            <a:rect l="l" t="t" r="r" b="b"/>
            <a:pathLst>
              <a:path w="3251730" h="3259880">
                <a:moveTo>
                  <a:pt x="0" y="0"/>
                </a:moveTo>
                <a:lnTo>
                  <a:pt x="3251730" y="0"/>
                </a:lnTo>
                <a:lnTo>
                  <a:pt x="3251730" y="3259880"/>
                </a:lnTo>
                <a:lnTo>
                  <a:pt x="0" y="3259880"/>
                </a:lnTo>
                <a:lnTo>
                  <a:pt x="0" y="0"/>
                </a:lnTo>
                <a:close/>
              </a:path>
            </a:pathLst>
          </a:custGeom>
          <a:blipFill>
            <a:blip r:embed="rId7"/>
            <a:stretch>
              <a:fillRect/>
            </a:stretch>
          </a:blipFill>
        </p:spPr>
        <p:txBody>
          <a:bodyPr/>
          <a:lstStyle/>
          <a:p>
            <a:endParaRPr lang="zh-TW" altLang="en-US"/>
          </a:p>
        </p:txBody>
      </p:sp>
      <p:sp>
        <p:nvSpPr>
          <p:cNvPr id="7" name="TextBox 7"/>
          <p:cNvSpPr txBox="1"/>
          <p:nvPr/>
        </p:nvSpPr>
        <p:spPr>
          <a:xfrm>
            <a:off x="3419069" y="4294782"/>
            <a:ext cx="13840231" cy="1914644"/>
          </a:xfrm>
          <a:prstGeom prst="rect">
            <a:avLst/>
          </a:prstGeom>
        </p:spPr>
        <p:txBody>
          <a:bodyPr lIns="0" tIns="0" rIns="0" bIns="0" rtlCol="0" anchor="t">
            <a:spAutoFit/>
          </a:bodyPr>
          <a:lstStyle/>
          <a:p>
            <a:pPr algn="l">
              <a:lnSpc>
                <a:spcPts val="7343"/>
              </a:lnSpc>
              <a:spcBef>
                <a:spcPct val="0"/>
              </a:spcBef>
            </a:pPr>
            <a:r>
              <a:rPr lang="en-US" sz="5245">
                <a:solidFill>
                  <a:srgbClr val="2165C7"/>
                </a:solidFill>
                <a:latin typeface="王漢宗特黑體"/>
                <a:ea typeface="王漢宗特黑體"/>
                <a:cs typeface="王漢宗特黑體"/>
                <a:sym typeface="王漢宗特黑體"/>
              </a:rPr>
              <a:t>我們如何能</a:t>
            </a:r>
            <a:r>
              <a:rPr lang="en-US" sz="5245">
                <a:solidFill>
                  <a:srgbClr val="000000"/>
                </a:solidFill>
                <a:latin typeface="王漢宗特黑體"/>
                <a:ea typeface="王漢宗特黑體"/>
                <a:cs typeface="王漢宗特黑體"/>
                <a:sym typeface="王漢宗特黑體"/>
              </a:rPr>
              <a:t>幫助斯里蘭卡的290萬個孩子，都能吃得飽、上得了學？</a:t>
            </a:r>
          </a:p>
        </p:txBody>
      </p:sp>
      <p:sp>
        <p:nvSpPr>
          <p:cNvPr id="8" name="Freeform 8"/>
          <p:cNvSpPr/>
          <p:nvPr/>
        </p:nvSpPr>
        <p:spPr>
          <a:xfrm>
            <a:off x="7141119" y="6703136"/>
            <a:ext cx="3041026" cy="2987808"/>
          </a:xfrm>
          <a:custGeom>
            <a:avLst/>
            <a:gdLst/>
            <a:ahLst/>
            <a:cxnLst/>
            <a:rect l="l" t="t" r="r" b="b"/>
            <a:pathLst>
              <a:path w="3041026" h="2987808">
                <a:moveTo>
                  <a:pt x="0" y="0"/>
                </a:moveTo>
                <a:lnTo>
                  <a:pt x="3041026" y="0"/>
                </a:lnTo>
                <a:lnTo>
                  <a:pt x="3041026" y="2987808"/>
                </a:lnTo>
                <a:lnTo>
                  <a:pt x="0" y="2987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a:p>
        </p:txBody>
      </p:sp>
      <p:sp>
        <p:nvSpPr>
          <p:cNvPr id="9" name="TextBox 9"/>
          <p:cNvSpPr txBox="1"/>
          <p:nvPr/>
        </p:nvSpPr>
        <p:spPr>
          <a:xfrm>
            <a:off x="1028700" y="771525"/>
            <a:ext cx="4034226" cy="1265842"/>
          </a:xfrm>
          <a:prstGeom prst="rect">
            <a:avLst/>
          </a:prstGeom>
        </p:spPr>
        <p:txBody>
          <a:bodyPr lIns="0" tIns="0" rIns="0" bIns="0" rtlCol="0" anchor="t">
            <a:spAutoFit/>
          </a:bodyPr>
          <a:lstStyle/>
          <a:p>
            <a:pPr algn="ctr">
              <a:lnSpc>
                <a:spcPts val="9323"/>
              </a:lnSpc>
            </a:pPr>
            <a:r>
              <a:rPr lang="en-US" sz="6659">
                <a:solidFill>
                  <a:srgbClr val="000000"/>
                </a:solidFill>
                <a:latin typeface="王漢宗特黑體"/>
                <a:ea typeface="王漢宗特黑體"/>
                <a:cs typeface="王漢宗特黑體"/>
                <a:sym typeface="王漢宗特黑體"/>
              </a:rPr>
              <a:t>範例：</a:t>
            </a:r>
          </a:p>
        </p:txBody>
      </p:sp>
      <p:sp>
        <p:nvSpPr>
          <p:cNvPr id="10" name="TextBox 10"/>
          <p:cNvSpPr txBox="1"/>
          <p:nvPr/>
        </p:nvSpPr>
        <p:spPr>
          <a:xfrm>
            <a:off x="1390123" y="2265086"/>
            <a:ext cx="15143897" cy="2200013"/>
          </a:xfrm>
          <a:prstGeom prst="rect">
            <a:avLst/>
          </a:prstGeom>
        </p:spPr>
        <p:txBody>
          <a:bodyPr lIns="0" tIns="0" rIns="0" bIns="0" rtlCol="0" anchor="t">
            <a:spAutoFit/>
          </a:bodyPr>
          <a:lstStyle/>
          <a:p>
            <a:pPr algn="l">
              <a:lnSpc>
                <a:spcPts val="5660"/>
              </a:lnSpc>
            </a:pPr>
            <a:r>
              <a:rPr lang="en-US" sz="4043">
                <a:solidFill>
                  <a:srgbClr val="2FA124"/>
                </a:solidFill>
                <a:latin typeface="王漢宗特黑體"/>
                <a:ea typeface="王漢宗特黑體"/>
                <a:cs typeface="王漢宗特黑體"/>
                <a:sym typeface="王漢宗特黑體"/>
              </a:rPr>
              <a:t>我們發現</a:t>
            </a:r>
            <a:r>
              <a:rPr lang="en-US" sz="4043">
                <a:solidFill>
                  <a:srgbClr val="000000"/>
                </a:solidFill>
                <a:latin typeface="王漢宗特黑體"/>
                <a:ea typeface="王漢宗特黑體"/>
                <a:cs typeface="王漢宗特黑體"/>
                <a:sym typeface="王漢宗特黑體"/>
              </a:rPr>
              <a:t>斯里蘭卡政府社會保護不足，這會讓290萬兒童需要營養和教育的援助，</a:t>
            </a:r>
            <a:r>
              <a:rPr lang="en-US" sz="4043">
                <a:solidFill>
                  <a:srgbClr val="2FA124"/>
                </a:solidFill>
                <a:latin typeface="王漢宗特黑體"/>
                <a:ea typeface="王漢宗特黑體"/>
                <a:cs typeface="王漢宗特黑體"/>
                <a:sym typeface="王漢宗特黑體"/>
              </a:rPr>
              <a:t>所以</a:t>
            </a:r>
            <a:r>
              <a:rPr lang="en-US" sz="4043">
                <a:solidFill>
                  <a:srgbClr val="000000"/>
                </a:solidFill>
                <a:latin typeface="王漢宗特黑體"/>
                <a:ea typeface="王漢宗特黑體"/>
                <a:cs typeface="王漢宗特黑體"/>
                <a:sym typeface="王漢宗特黑體"/>
              </a:rPr>
              <a:t>我們想讓290萬名兒童有足夠的營養和教育機會。</a:t>
            </a:r>
          </a:p>
        </p:txBody>
      </p:sp>
      <p:sp>
        <p:nvSpPr>
          <p:cNvPr id="11" name="TextBox 11"/>
          <p:cNvSpPr txBox="1"/>
          <p:nvPr/>
        </p:nvSpPr>
        <p:spPr>
          <a:xfrm>
            <a:off x="1028700" y="6650963"/>
            <a:ext cx="2243141" cy="2177830"/>
          </a:xfrm>
          <a:prstGeom prst="rect">
            <a:avLst/>
          </a:prstGeom>
        </p:spPr>
        <p:txBody>
          <a:bodyPr lIns="0" tIns="0" rIns="0" bIns="0" rtlCol="0" anchor="t">
            <a:spAutoFit/>
          </a:bodyPr>
          <a:lstStyle/>
          <a:p>
            <a:pPr algn="ctr">
              <a:lnSpc>
                <a:spcPts val="5570"/>
              </a:lnSpc>
              <a:spcBef>
                <a:spcPct val="0"/>
              </a:spcBef>
            </a:pPr>
            <a:r>
              <a:rPr lang="en-US" sz="3978">
                <a:solidFill>
                  <a:srgbClr val="9F5341"/>
                </a:solidFill>
                <a:latin typeface="王漢宗特黑體"/>
                <a:ea typeface="王漢宗特黑體"/>
                <a:cs typeface="王漢宗特黑體"/>
                <a:sym typeface="王漢宗特黑體"/>
              </a:rPr>
              <a:t>政府可以設計學校供餐計畫</a:t>
            </a:r>
          </a:p>
        </p:txBody>
      </p:sp>
      <p:sp>
        <p:nvSpPr>
          <p:cNvPr id="12" name="TextBox 12"/>
          <p:cNvSpPr txBox="1"/>
          <p:nvPr/>
        </p:nvSpPr>
        <p:spPr>
          <a:xfrm>
            <a:off x="7543855" y="7320821"/>
            <a:ext cx="2235554" cy="2190653"/>
          </a:xfrm>
          <a:prstGeom prst="rect">
            <a:avLst/>
          </a:prstGeom>
        </p:spPr>
        <p:txBody>
          <a:bodyPr lIns="0" tIns="0" rIns="0" bIns="0" rtlCol="0" anchor="t">
            <a:spAutoFit/>
          </a:bodyPr>
          <a:lstStyle/>
          <a:p>
            <a:pPr algn="ctr">
              <a:lnSpc>
                <a:spcPts val="5605"/>
              </a:lnSpc>
              <a:spcBef>
                <a:spcPct val="0"/>
              </a:spcBef>
            </a:pPr>
            <a:r>
              <a:rPr lang="en-US" sz="4003">
                <a:solidFill>
                  <a:srgbClr val="9F5341"/>
                </a:solidFill>
                <a:latin typeface="王漢宗特黑體"/>
                <a:ea typeface="王漢宗特黑體"/>
                <a:cs typeface="王漢宗特黑體"/>
                <a:sym typeface="王漢宗特黑體"/>
              </a:rPr>
              <a:t>上學＋健康檢查換補助</a:t>
            </a:r>
          </a:p>
        </p:txBody>
      </p:sp>
      <p:sp>
        <p:nvSpPr>
          <p:cNvPr id="13" name="TextBox 13"/>
          <p:cNvSpPr txBox="1"/>
          <p:nvPr/>
        </p:nvSpPr>
        <p:spPr>
          <a:xfrm>
            <a:off x="4225917" y="7417031"/>
            <a:ext cx="2515152" cy="1929405"/>
          </a:xfrm>
          <a:prstGeom prst="rect">
            <a:avLst/>
          </a:prstGeom>
        </p:spPr>
        <p:txBody>
          <a:bodyPr lIns="0" tIns="0" rIns="0" bIns="0" rtlCol="0" anchor="t">
            <a:spAutoFit/>
          </a:bodyPr>
          <a:lstStyle/>
          <a:p>
            <a:pPr algn="ctr">
              <a:lnSpc>
                <a:spcPts val="4936"/>
              </a:lnSpc>
              <a:spcBef>
                <a:spcPct val="0"/>
              </a:spcBef>
            </a:pPr>
            <a:r>
              <a:rPr lang="en-US" sz="3525">
                <a:solidFill>
                  <a:srgbClr val="9F5341"/>
                </a:solidFill>
                <a:latin typeface="王漢宗特黑體"/>
                <a:ea typeface="王漢宗特黑體"/>
                <a:cs typeface="王漢宗特黑體"/>
                <a:sym typeface="王漢宗特黑體"/>
              </a:rPr>
              <a:t>國際組織幫助透明監督與社區參與</a:t>
            </a:r>
          </a:p>
        </p:txBody>
      </p:sp>
      <p:sp>
        <p:nvSpPr>
          <p:cNvPr id="14" name="Freeform 14"/>
          <p:cNvSpPr/>
          <p:nvPr/>
        </p:nvSpPr>
        <p:spPr>
          <a:xfrm>
            <a:off x="10734595" y="6465116"/>
            <a:ext cx="3605676" cy="3294686"/>
          </a:xfrm>
          <a:custGeom>
            <a:avLst/>
            <a:gdLst/>
            <a:ahLst/>
            <a:cxnLst/>
            <a:rect l="l" t="t" r="r" b="b"/>
            <a:pathLst>
              <a:path w="3605676" h="3294686">
                <a:moveTo>
                  <a:pt x="0" y="0"/>
                </a:moveTo>
                <a:lnTo>
                  <a:pt x="3605675" y="0"/>
                </a:lnTo>
                <a:lnTo>
                  <a:pt x="3605675" y="3294686"/>
                </a:lnTo>
                <a:lnTo>
                  <a:pt x="0" y="3294686"/>
                </a:lnTo>
                <a:lnTo>
                  <a:pt x="0" y="0"/>
                </a:lnTo>
                <a:close/>
              </a:path>
            </a:pathLst>
          </a:custGeom>
          <a:blipFill>
            <a:blip r:embed="rId6"/>
            <a:stretch>
              <a:fillRect/>
            </a:stretch>
          </a:blipFill>
        </p:spPr>
        <p:txBody>
          <a:bodyPr/>
          <a:lstStyle/>
          <a:p>
            <a:endParaRPr lang="zh-TW" altLang="en-US"/>
          </a:p>
        </p:txBody>
      </p:sp>
      <p:sp>
        <p:nvSpPr>
          <p:cNvPr id="15" name="TextBox 15"/>
          <p:cNvSpPr txBox="1"/>
          <p:nvPr/>
        </p:nvSpPr>
        <p:spPr>
          <a:xfrm>
            <a:off x="11185726" y="6906653"/>
            <a:ext cx="2675637" cy="2331451"/>
          </a:xfrm>
          <a:prstGeom prst="rect">
            <a:avLst/>
          </a:prstGeom>
        </p:spPr>
        <p:txBody>
          <a:bodyPr lIns="0" tIns="0" rIns="0" bIns="0" rtlCol="0" anchor="t">
            <a:spAutoFit/>
          </a:bodyPr>
          <a:lstStyle/>
          <a:p>
            <a:pPr algn="ctr">
              <a:lnSpc>
                <a:spcPts val="5994"/>
              </a:lnSpc>
              <a:spcBef>
                <a:spcPct val="0"/>
              </a:spcBef>
            </a:pPr>
            <a:r>
              <a:rPr lang="en-US" sz="4281">
                <a:solidFill>
                  <a:srgbClr val="9F5341"/>
                </a:solidFill>
                <a:latin typeface="王漢宗特黑體"/>
                <a:ea typeface="王漢宗特黑體"/>
                <a:cs typeface="王漢宗特黑體"/>
                <a:sym typeface="王漢宗特黑體"/>
              </a:rPr>
              <a:t>政府與國際捐助數位食物券</a:t>
            </a:r>
          </a:p>
        </p:txBody>
      </p:sp>
      <p:sp>
        <p:nvSpPr>
          <p:cNvPr id="16" name="Freeform 16"/>
          <p:cNvSpPr/>
          <p:nvPr/>
        </p:nvSpPr>
        <p:spPr>
          <a:xfrm>
            <a:off x="14340270" y="5852806"/>
            <a:ext cx="3251730" cy="3259880"/>
          </a:xfrm>
          <a:custGeom>
            <a:avLst/>
            <a:gdLst/>
            <a:ahLst/>
            <a:cxnLst/>
            <a:rect l="l" t="t" r="r" b="b"/>
            <a:pathLst>
              <a:path w="3251730" h="3259880">
                <a:moveTo>
                  <a:pt x="0" y="0"/>
                </a:moveTo>
                <a:lnTo>
                  <a:pt x="3251730" y="0"/>
                </a:lnTo>
                <a:lnTo>
                  <a:pt x="3251730" y="3259880"/>
                </a:lnTo>
                <a:lnTo>
                  <a:pt x="0" y="3259880"/>
                </a:lnTo>
                <a:lnTo>
                  <a:pt x="0" y="0"/>
                </a:lnTo>
                <a:close/>
              </a:path>
            </a:pathLst>
          </a:custGeom>
          <a:blipFill>
            <a:blip r:embed="rId7"/>
            <a:stretch>
              <a:fillRect/>
            </a:stretch>
          </a:blipFill>
        </p:spPr>
        <p:txBody>
          <a:bodyPr/>
          <a:lstStyle/>
          <a:p>
            <a:endParaRPr lang="zh-TW" altLang="en-US"/>
          </a:p>
        </p:txBody>
      </p:sp>
      <p:sp>
        <p:nvSpPr>
          <p:cNvPr id="17" name="TextBox 17"/>
          <p:cNvSpPr txBox="1"/>
          <p:nvPr/>
        </p:nvSpPr>
        <p:spPr>
          <a:xfrm>
            <a:off x="14739646" y="6215857"/>
            <a:ext cx="2699955" cy="2362328"/>
          </a:xfrm>
          <a:prstGeom prst="rect">
            <a:avLst/>
          </a:prstGeom>
        </p:spPr>
        <p:txBody>
          <a:bodyPr lIns="0" tIns="0" rIns="0" bIns="0" rtlCol="0" anchor="t">
            <a:spAutoFit/>
          </a:bodyPr>
          <a:lstStyle/>
          <a:p>
            <a:pPr algn="ctr">
              <a:lnSpc>
                <a:spcPts val="6053"/>
              </a:lnSpc>
              <a:spcBef>
                <a:spcPct val="0"/>
              </a:spcBef>
            </a:pPr>
            <a:r>
              <a:rPr lang="en-US" sz="4324">
                <a:solidFill>
                  <a:srgbClr val="9F5341"/>
                </a:solidFill>
                <a:latin typeface="王漢宗特黑體"/>
                <a:ea typeface="王漢宗特黑體"/>
                <a:cs typeface="王漢宗特黑體"/>
                <a:sym typeface="王漢宗特黑體"/>
              </a:rPr>
              <a:t>免學費＋學用品全配套</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10287000"/>
          </a:xfrm>
          <a:prstGeom prst="rect">
            <a:avLst/>
          </a:prstGeom>
          <a:solidFill>
            <a:srgbClr val="FCC30B"/>
          </a:solidFill>
        </p:spPr>
        <p:txBody>
          <a:bodyPr/>
          <a:lstStyle/>
          <a:p>
            <a:endParaRPr lang="zh-TW" altLang="en-US"/>
          </a:p>
        </p:txBody>
      </p:sp>
      <p:sp>
        <p:nvSpPr>
          <p:cNvPr id="3" name="Freeform 3"/>
          <p:cNvSpPr/>
          <p:nvPr/>
        </p:nvSpPr>
        <p:spPr>
          <a:xfrm>
            <a:off x="15771611" y="342677"/>
            <a:ext cx="2132993" cy="1778383"/>
          </a:xfrm>
          <a:custGeom>
            <a:avLst/>
            <a:gdLst/>
            <a:ahLst/>
            <a:cxnLst/>
            <a:rect l="l" t="t" r="r" b="b"/>
            <a:pathLst>
              <a:path w="2132993" h="1778383">
                <a:moveTo>
                  <a:pt x="0" y="0"/>
                </a:moveTo>
                <a:lnTo>
                  <a:pt x="2132993" y="0"/>
                </a:lnTo>
                <a:lnTo>
                  <a:pt x="2132993" y="1778383"/>
                </a:lnTo>
                <a:lnTo>
                  <a:pt x="0" y="1778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grpSp>
        <p:nvGrpSpPr>
          <p:cNvPr id="4" name="Group 4"/>
          <p:cNvGrpSpPr/>
          <p:nvPr/>
        </p:nvGrpSpPr>
        <p:grpSpPr>
          <a:xfrm>
            <a:off x="1504950" y="2877604"/>
            <a:ext cx="7423175" cy="3351143"/>
            <a:chOff x="0" y="0"/>
            <a:chExt cx="1955075" cy="882606"/>
          </a:xfrm>
        </p:grpSpPr>
        <p:sp>
          <p:nvSpPr>
            <p:cNvPr id="5" name="Freeform 5"/>
            <p:cNvSpPr/>
            <p:nvPr/>
          </p:nvSpPr>
          <p:spPr>
            <a:xfrm>
              <a:off x="0" y="0"/>
              <a:ext cx="1955075" cy="882606"/>
            </a:xfrm>
            <a:custGeom>
              <a:avLst/>
              <a:gdLst/>
              <a:ahLst/>
              <a:cxnLst/>
              <a:rect l="l" t="t" r="r" b="b"/>
              <a:pathLst>
                <a:path w="1955075" h="882606">
                  <a:moveTo>
                    <a:pt x="0" y="0"/>
                  </a:moveTo>
                  <a:lnTo>
                    <a:pt x="1955075" y="0"/>
                  </a:lnTo>
                  <a:lnTo>
                    <a:pt x="1955075" y="882606"/>
                  </a:lnTo>
                  <a:lnTo>
                    <a:pt x="0" y="882606"/>
                  </a:lnTo>
                  <a:close/>
                </a:path>
              </a:pathLst>
            </a:custGeom>
            <a:solidFill>
              <a:srgbClr val="F4CB00"/>
            </a:solidFill>
          </p:spPr>
          <p:txBody>
            <a:bodyPr/>
            <a:lstStyle/>
            <a:p>
              <a:endParaRPr lang="zh-TW" altLang="en-US"/>
            </a:p>
          </p:txBody>
        </p:sp>
        <p:sp>
          <p:nvSpPr>
            <p:cNvPr id="6" name="TextBox 6"/>
            <p:cNvSpPr txBox="1"/>
            <p:nvPr/>
          </p:nvSpPr>
          <p:spPr>
            <a:xfrm>
              <a:off x="0" y="-47625"/>
              <a:ext cx="1955075" cy="930231"/>
            </a:xfrm>
            <a:prstGeom prst="rect">
              <a:avLst/>
            </a:prstGeom>
          </p:spPr>
          <p:txBody>
            <a:bodyPr lIns="50800" tIns="50800" rIns="50800" bIns="50800" rtlCol="0" anchor="ctr"/>
            <a:lstStyle/>
            <a:p>
              <a:pPr algn="ctr">
                <a:lnSpc>
                  <a:spcPts val="3632"/>
                </a:lnSpc>
              </a:pPr>
              <a:endParaRPr/>
            </a:p>
          </p:txBody>
        </p:sp>
      </p:grpSp>
      <p:grpSp>
        <p:nvGrpSpPr>
          <p:cNvPr id="7" name="Group 7"/>
          <p:cNvGrpSpPr/>
          <p:nvPr/>
        </p:nvGrpSpPr>
        <p:grpSpPr>
          <a:xfrm>
            <a:off x="9144000" y="2877604"/>
            <a:ext cx="7590876" cy="3351143"/>
            <a:chOff x="0" y="0"/>
            <a:chExt cx="1999243" cy="882606"/>
          </a:xfrm>
        </p:grpSpPr>
        <p:sp>
          <p:nvSpPr>
            <p:cNvPr id="8" name="Freeform 8"/>
            <p:cNvSpPr/>
            <p:nvPr/>
          </p:nvSpPr>
          <p:spPr>
            <a:xfrm>
              <a:off x="0" y="0"/>
              <a:ext cx="1999243" cy="882606"/>
            </a:xfrm>
            <a:custGeom>
              <a:avLst/>
              <a:gdLst/>
              <a:ahLst/>
              <a:cxnLst/>
              <a:rect l="l" t="t" r="r" b="b"/>
              <a:pathLst>
                <a:path w="1999243" h="882606">
                  <a:moveTo>
                    <a:pt x="0" y="0"/>
                  </a:moveTo>
                  <a:lnTo>
                    <a:pt x="1999243" y="0"/>
                  </a:lnTo>
                  <a:lnTo>
                    <a:pt x="1999243" y="882606"/>
                  </a:lnTo>
                  <a:lnTo>
                    <a:pt x="0" y="882606"/>
                  </a:lnTo>
                  <a:close/>
                </a:path>
              </a:pathLst>
            </a:custGeom>
            <a:solidFill>
              <a:srgbClr val="F79A43"/>
            </a:solidFill>
          </p:spPr>
          <p:txBody>
            <a:bodyPr/>
            <a:lstStyle/>
            <a:p>
              <a:endParaRPr lang="zh-TW" altLang="en-US"/>
            </a:p>
          </p:txBody>
        </p:sp>
        <p:sp>
          <p:nvSpPr>
            <p:cNvPr id="9" name="TextBox 9"/>
            <p:cNvSpPr txBox="1"/>
            <p:nvPr/>
          </p:nvSpPr>
          <p:spPr>
            <a:xfrm>
              <a:off x="0" y="-47625"/>
              <a:ext cx="1999243" cy="930231"/>
            </a:xfrm>
            <a:prstGeom prst="rect">
              <a:avLst/>
            </a:prstGeom>
          </p:spPr>
          <p:txBody>
            <a:bodyPr lIns="50800" tIns="50800" rIns="50800" bIns="50800" rtlCol="0" anchor="ctr"/>
            <a:lstStyle/>
            <a:p>
              <a:pPr algn="ctr">
                <a:lnSpc>
                  <a:spcPts val="3632"/>
                </a:lnSpc>
              </a:pPr>
              <a:endParaRPr/>
            </a:p>
          </p:txBody>
        </p:sp>
      </p:grpSp>
      <p:grpSp>
        <p:nvGrpSpPr>
          <p:cNvPr id="10" name="Group 10"/>
          <p:cNvGrpSpPr/>
          <p:nvPr/>
        </p:nvGrpSpPr>
        <p:grpSpPr>
          <a:xfrm>
            <a:off x="1504950" y="6547854"/>
            <a:ext cx="7423175" cy="3375238"/>
            <a:chOff x="0" y="0"/>
            <a:chExt cx="1955075" cy="888952"/>
          </a:xfrm>
        </p:grpSpPr>
        <p:sp>
          <p:nvSpPr>
            <p:cNvPr id="11" name="Freeform 11"/>
            <p:cNvSpPr/>
            <p:nvPr/>
          </p:nvSpPr>
          <p:spPr>
            <a:xfrm>
              <a:off x="0" y="0"/>
              <a:ext cx="1955075" cy="888952"/>
            </a:xfrm>
            <a:custGeom>
              <a:avLst/>
              <a:gdLst/>
              <a:ahLst/>
              <a:cxnLst/>
              <a:rect l="l" t="t" r="r" b="b"/>
              <a:pathLst>
                <a:path w="1955075" h="888952">
                  <a:moveTo>
                    <a:pt x="0" y="0"/>
                  </a:moveTo>
                  <a:lnTo>
                    <a:pt x="1955075" y="0"/>
                  </a:lnTo>
                  <a:lnTo>
                    <a:pt x="1955075" y="888952"/>
                  </a:lnTo>
                  <a:lnTo>
                    <a:pt x="0" y="888952"/>
                  </a:lnTo>
                  <a:close/>
                </a:path>
              </a:pathLst>
            </a:custGeom>
            <a:solidFill>
              <a:srgbClr val="56C02B"/>
            </a:solidFill>
          </p:spPr>
          <p:txBody>
            <a:bodyPr/>
            <a:lstStyle/>
            <a:p>
              <a:endParaRPr lang="zh-TW" altLang="en-US"/>
            </a:p>
          </p:txBody>
        </p:sp>
        <p:sp>
          <p:nvSpPr>
            <p:cNvPr id="12" name="TextBox 12"/>
            <p:cNvSpPr txBox="1"/>
            <p:nvPr/>
          </p:nvSpPr>
          <p:spPr>
            <a:xfrm>
              <a:off x="0" y="-47625"/>
              <a:ext cx="1955075" cy="936577"/>
            </a:xfrm>
            <a:prstGeom prst="rect">
              <a:avLst/>
            </a:prstGeom>
          </p:spPr>
          <p:txBody>
            <a:bodyPr lIns="50800" tIns="50800" rIns="50800" bIns="50800" rtlCol="0" anchor="ctr"/>
            <a:lstStyle/>
            <a:p>
              <a:pPr algn="ctr">
                <a:lnSpc>
                  <a:spcPts val="3632"/>
                </a:lnSpc>
              </a:pPr>
              <a:endParaRPr/>
            </a:p>
          </p:txBody>
        </p:sp>
      </p:grpSp>
      <p:grpSp>
        <p:nvGrpSpPr>
          <p:cNvPr id="13" name="Group 13"/>
          <p:cNvGrpSpPr/>
          <p:nvPr/>
        </p:nvGrpSpPr>
        <p:grpSpPr>
          <a:xfrm>
            <a:off x="9144000" y="6547854"/>
            <a:ext cx="7590876" cy="3375238"/>
            <a:chOff x="0" y="0"/>
            <a:chExt cx="1999243" cy="888952"/>
          </a:xfrm>
        </p:grpSpPr>
        <p:sp>
          <p:nvSpPr>
            <p:cNvPr id="14" name="Freeform 14"/>
            <p:cNvSpPr/>
            <p:nvPr/>
          </p:nvSpPr>
          <p:spPr>
            <a:xfrm>
              <a:off x="0" y="0"/>
              <a:ext cx="1999243" cy="888952"/>
            </a:xfrm>
            <a:custGeom>
              <a:avLst/>
              <a:gdLst/>
              <a:ahLst/>
              <a:cxnLst/>
              <a:rect l="l" t="t" r="r" b="b"/>
              <a:pathLst>
                <a:path w="1999243" h="888952">
                  <a:moveTo>
                    <a:pt x="0" y="0"/>
                  </a:moveTo>
                  <a:lnTo>
                    <a:pt x="1999243" y="0"/>
                  </a:lnTo>
                  <a:lnTo>
                    <a:pt x="1999243" y="888952"/>
                  </a:lnTo>
                  <a:lnTo>
                    <a:pt x="0" y="888952"/>
                  </a:lnTo>
                  <a:close/>
                </a:path>
              </a:pathLst>
            </a:custGeom>
            <a:solidFill>
              <a:srgbClr val="27C3CE"/>
            </a:solidFill>
          </p:spPr>
          <p:txBody>
            <a:bodyPr/>
            <a:lstStyle/>
            <a:p>
              <a:endParaRPr lang="zh-TW" altLang="en-US"/>
            </a:p>
          </p:txBody>
        </p:sp>
        <p:sp>
          <p:nvSpPr>
            <p:cNvPr id="15" name="TextBox 15"/>
            <p:cNvSpPr txBox="1"/>
            <p:nvPr/>
          </p:nvSpPr>
          <p:spPr>
            <a:xfrm>
              <a:off x="0" y="-47625"/>
              <a:ext cx="1999243" cy="936577"/>
            </a:xfrm>
            <a:prstGeom prst="rect">
              <a:avLst/>
            </a:prstGeom>
          </p:spPr>
          <p:txBody>
            <a:bodyPr lIns="50800" tIns="50800" rIns="50800" bIns="50800" rtlCol="0" anchor="ctr"/>
            <a:lstStyle/>
            <a:p>
              <a:pPr algn="ctr">
                <a:lnSpc>
                  <a:spcPts val="3632"/>
                </a:lnSpc>
              </a:pPr>
              <a:endParaRPr/>
            </a:p>
          </p:txBody>
        </p:sp>
      </p:grpSp>
      <p:sp>
        <p:nvSpPr>
          <p:cNvPr id="16" name="TextBox 16"/>
          <p:cNvSpPr txBox="1"/>
          <p:nvPr/>
        </p:nvSpPr>
        <p:spPr>
          <a:xfrm>
            <a:off x="4502426" y="2801404"/>
            <a:ext cx="1066800" cy="712470"/>
          </a:xfrm>
          <a:prstGeom prst="rect">
            <a:avLst/>
          </a:prstGeom>
        </p:spPr>
        <p:txBody>
          <a:bodyPr lIns="0" tIns="0" rIns="0" bIns="0" rtlCol="0" anchor="t">
            <a:spAutoFit/>
          </a:bodyPr>
          <a:lstStyle/>
          <a:p>
            <a:pPr algn="ctr">
              <a:lnSpc>
                <a:spcPts val="5880"/>
              </a:lnSpc>
            </a:pPr>
            <a:r>
              <a:rPr lang="en-US" sz="4200" b="1">
                <a:solidFill>
                  <a:srgbClr val="000000"/>
                </a:solidFill>
                <a:latin typeface="Canva Sans Bold"/>
                <a:ea typeface="Canva Sans Bold"/>
                <a:cs typeface="Canva Sans Bold"/>
                <a:sym typeface="Canva Sans Bold"/>
              </a:rPr>
              <a:t>優點</a:t>
            </a:r>
          </a:p>
        </p:txBody>
      </p:sp>
      <p:sp>
        <p:nvSpPr>
          <p:cNvPr id="17" name="TextBox 17"/>
          <p:cNvSpPr txBox="1"/>
          <p:nvPr/>
        </p:nvSpPr>
        <p:spPr>
          <a:xfrm>
            <a:off x="10108969" y="2909760"/>
            <a:ext cx="5867400" cy="712470"/>
          </a:xfrm>
          <a:prstGeom prst="rect">
            <a:avLst/>
          </a:prstGeom>
        </p:spPr>
        <p:txBody>
          <a:bodyPr lIns="0" tIns="0" rIns="0" bIns="0" rtlCol="0" anchor="t">
            <a:spAutoFit/>
          </a:bodyPr>
          <a:lstStyle/>
          <a:p>
            <a:pPr algn="ctr">
              <a:lnSpc>
                <a:spcPts val="5880"/>
              </a:lnSpc>
            </a:pPr>
            <a:r>
              <a:rPr lang="en-US" sz="4200" b="1">
                <a:solidFill>
                  <a:srgbClr val="000000"/>
                </a:solidFill>
                <a:latin typeface="Canva Sans Bold"/>
                <a:ea typeface="Canva Sans Bold"/>
                <a:cs typeface="Canva Sans Bold"/>
                <a:sym typeface="Canva Sans Bold"/>
              </a:rPr>
              <a:t>潛力（如果成功會怎樣）</a:t>
            </a:r>
          </a:p>
        </p:txBody>
      </p:sp>
      <p:sp>
        <p:nvSpPr>
          <p:cNvPr id="18" name="TextBox 18"/>
          <p:cNvSpPr txBox="1"/>
          <p:nvPr/>
        </p:nvSpPr>
        <p:spPr>
          <a:xfrm>
            <a:off x="3259432" y="6471654"/>
            <a:ext cx="4267200" cy="712470"/>
          </a:xfrm>
          <a:prstGeom prst="rect">
            <a:avLst/>
          </a:prstGeom>
        </p:spPr>
        <p:txBody>
          <a:bodyPr lIns="0" tIns="0" rIns="0" bIns="0" rtlCol="0" anchor="t">
            <a:spAutoFit/>
          </a:bodyPr>
          <a:lstStyle/>
          <a:p>
            <a:pPr algn="ctr">
              <a:lnSpc>
                <a:spcPts val="5880"/>
              </a:lnSpc>
            </a:pPr>
            <a:r>
              <a:rPr lang="en-US" sz="4200" b="1">
                <a:solidFill>
                  <a:srgbClr val="000000"/>
                </a:solidFill>
                <a:latin typeface="Canva Sans Bold"/>
                <a:ea typeface="Canva Sans Bold"/>
                <a:cs typeface="Canva Sans Bold"/>
                <a:sym typeface="Canva Sans Bold"/>
              </a:rPr>
              <a:t>可能行不通的地方</a:t>
            </a:r>
          </a:p>
        </p:txBody>
      </p:sp>
      <p:sp>
        <p:nvSpPr>
          <p:cNvPr id="19" name="TextBox 19"/>
          <p:cNvSpPr txBox="1"/>
          <p:nvPr/>
        </p:nvSpPr>
        <p:spPr>
          <a:xfrm>
            <a:off x="10856536" y="6596392"/>
            <a:ext cx="4267200" cy="712470"/>
          </a:xfrm>
          <a:prstGeom prst="rect">
            <a:avLst/>
          </a:prstGeom>
        </p:spPr>
        <p:txBody>
          <a:bodyPr lIns="0" tIns="0" rIns="0" bIns="0" rtlCol="0" anchor="t">
            <a:spAutoFit/>
          </a:bodyPr>
          <a:lstStyle/>
          <a:p>
            <a:pPr algn="ctr">
              <a:lnSpc>
                <a:spcPts val="5880"/>
              </a:lnSpc>
            </a:pPr>
            <a:r>
              <a:rPr lang="en-US" sz="4200" b="1">
                <a:solidFill>
                  <a:srgbClr val="000000"/>
                </a:solidFill>
                <a:latin typeface="Canva Sans Bold"/>
                <a:ea typeface="Canva Sans Bold"/>
                <a:cs typeface="Canva Sans Bold"/>
                <a:sym typeface="Canva Sans Bold"/>
              </a:rPr>
              <a:t>什麼方法可以克服</a:t>
            </a:r>
          </a:p>
        </p:txBody>
      </p:sp>
      <p:sp>
        <p:nvSpPr>
          <p:cNvPr id="20" name="TextBox 20"/>
          <p:cNvSpPr txBox="1"/>
          <p:nvPr/>
        </p:nvSpPr>
        <p:spPr>
          <a:xfrm>
            <a:off x="1669439" y="3753325"/>
            <a:ext cx="7094197" cy="2211634"/>
          </a:xfrm>
          <a:prstGeom prst="rect">
            <a:avLst/>
          </a:prstGeom>
        </p:spPr>
        <p:txBody>
          <a:bodyPr lIns="0" tIns="0" rIns="0" bIns="0" rtlCol="0" anchor="t">
            <a:spAutoFit/>
          </a:bodyPr>
          <a:lstStyle/>
          <a:p>
            <a:pPr marL="547927" lvl="1" indent="-273964" algn="l">
              <a:lnSpc>
                <a:spcPts val="3553"/>
              </a:lnSpc>
              <a:buAutoNum type="arabicPeriod"/>
            </a:pPr>
            <a:r>
              <a:rPr lang="en-US" sz="2537">
                <a:solidFill>
                  <a:srgbClr val="000000"/>
                </a:solidFill>
                <a:latin typeface="Canva Sans"/>
                <a:ea typeface="Canva Sans"/>
                <a:cs typeface="Canva Sans"/>
                <a:sym typeface="Canva Sans"/>
              </a:rPr>
              <a:t>小孩可以用手機簡訊或卡片拿到食物券，買到營養的東西。</a:t>
            </a:r>
          </a:p>
          <a:p>
            <a:pPr marL="547927" lvl="1" indent="-273964" algn="l">
              <a:lnSpc>
                <a:spcPts val="3553"/>
              </a:lnSpc>
              <a:buAutoNum type="arabicPeriod"/>
            </a:pPr>
            <a:r>
              <a:rPr lang="en-US" sz="2537">
                <a:solidFill>
                  <a:srgbClr val="000000"/>
                </a:solidFill>
                <a:latin typeface="Canva Sans"/>
                <a:ea typeface="Canva Sans"/>
                <a:cs typeface="Canva Sans"/>
                <a:sym typeface="Canva Sans"/>
              </a:rPr>
              <a:t> 不需要拿現金，減少被貪污或浪費的機會。</a:t>
            </a:r>
          </a:p>
          <a:p>
            <a:pPr marL="547927" lvl="1" indent="-273964" algn="l">
              <a:lnSpc>
                <a:spcPts val="3553"/>
              </a:lnSpc>
              <a:buAutoNum type="arabicPeriod"/>
            </a:pPr>
            <a:r>
              <a:rPr lang="en-US" sz="2537">
                <a:solidFill>
                  <a:srgbClr val="000000"/>
                </a:solidFill>
                <a:latin typeface="Canva Sans"/>
                <a:ea typeface="Canva Sans"/>
                <a:cs typeface="Canva Sans"/>
                <a:sym typeface="Canva Sans"/>
              </a:rPr>
              <a:t> 政府和國際組織可以一起記錄、追蹤，知道錢有沒有用在對的地方。</a:t>
            </a:r>
          </a:p>
        </p:txBody>
      </p:sp>
      <p:sp>
        <p:nvSpPr>
          <p:cNvPr id="21" name="TextBox 21"/>
          <p:cNvSpPr txBox="1"/>
          <p:nvPr/>
        </p:nvSpPr>
        <p:spPr>
          <a:xfrm>
            <a:off x="9144000" y="3741189"/>
            <a:ext cx="7807730" cy="2223770"/>
          </a:xfrm>
          <a:prstGeom prst="rect">
            <a:avLst/>
          </a:prstGeom>
        </p:spPr>
        <p:txBody>
          <a:bodyPr lIns="0" tIns="0" rIns="0" bIns="0" rtlCol="0" anchor="t">
            <a:spAutoFit/>
          </a:bodyPr>
          <a:lstStyle/>
          <a:p>
            <a:pPr marL="690881" lvl="1" indent="-345440" algn="l">
              <a:lnSpc>
                <a:spcPts val="4480"/>
              </a:lnSpc>
              <a:buAutoNum type="arabicPeriod"/>
            </a:pPr>
            <a:r>
              <a:rPr lang="en-US" sz="3200">
                <a:solidFill>
                  <a:srgbClr val="000000"/>
                </a:solidFill>
                <a:latin typeface="Canva Sans"/>
                <a:ea typeface="Canva Sans"/>
                <a:cs typeface="Canva Sans"/>
                <a:sym typeface="Canva Sans"/>
              </a:rPr>
              <a:t>如果這個方法成功，其他國家也可以學。</a:t>
            </a:r>
          </a:p>
          <a:p>
            <a:pPr marL="690881" lvl="1" indent="-345440" algn="l">
              <a:lnSpc>
                <a:spcPts val="4480"/>
              </a:lnSpc>
              <a:buAutoNum type="arabicPeriod"/>
            </a:pPr>
            <a:r>
              <a:rPr lang="en-US" sz="3200">
                <a:solidFill>
                  <a:srgbClr val="000000"/>
                </a:solidFill>
                <a:latin typeface="Canva Sans"/>
                <a:ea typeface="Canva Sans"/>
                <a:cs typeface="Canva Sans"/>
                <a:sym typeface="Canva Sans"/>
              </a:rPr>
              <a:t>小孩吃得健康，上學會更有精神。</a:t>
            </a:r>
          </a:p>
          <a:p>
            <a:pPr marL="690881" lvl="1" indent="-345440" algn="l">
              <a:lnSpc>
                <a:spcPts val="4480"/>
              </a:lnSpc>
              <a:buAutoNum type="arabicPeriod"/>
            </a:pPr>
            <a:r>
              <a:rPr lang="en-US" sz="3200">
                <a:solidFill>
                  <a:srgbClr val="000000"/>
                </a:solidFill>
                <a:latin typeface="Canva Sans"/>
                <a:ea typeface="Canva Sans"/>
                <a:cs typeface="Canva Sans"/>
                <a:sym typeface="Canva Sans"/>
              </a:rPr>
              <a:t>政府變得更透明，人民對政府更信任。</a:t>
            </a:r>
          </a:p>
        </p:txBody>
      </p:sp>
      <p:sp>
        <p:nvSpPr>
          <p:cNvPr id="22" name="TextBox 22"/>
          <p:cNvSpPr txBox="1"/>
          <p:nvPr/>
        </p:nvSpPr>
        <p:spPr>
          <a:xfrm>
            <a:off x="1581525" y="7137347"/>
            <a:ext cx="7182111" cy="2785745"/>
          </a:xfrm>
          <a:prstGeom prst="rect">
            <a:avLst/>
          </a:prstGeom>
        </p:spPr>
        <p:txBody>
          <a:bodyPr lIns="0" tIns="0" rIns="0" bIns="0" rtlCol="0" anchor="t">
            <a:spAutoFit/>
          </a:bodyPr>
          <a:lstStyle/>
          <a:p>
            <a:pPr marL="690881" lvl="1" indent="-345440" algn="l">
              <a:lnSpc>
                <a:spcPts val="4480"/>
              </a:lnSpc>
              <a:buAutoNum type="arabicPeriod"/>
            </a:pPr>
            <a:r>
              <a:rPr lang="en-US" sz="3200">
                <a:solidFill>
                  <a:srgbClr val="000000"/>
                </a:solidFill>
                <a:latin typeface="Canva Sans"/>
                <a:ea typeface="Canva Sans"/>
                <a:cs typeface="Canva Sans"/>
                <a:sym typeface="Canva Sans"/>
              </a:rPr>
              <a:t>有些地方沒有網路或手機，可能拿不到數位券。</a:t>
            </a:r>
          </a:p>
          <a:p>
            <a:pPr marL="690881" lvl="1" indent="-345440" algn="l">
              <a:lnSpc>
                <a:spcPts val="4480"/>
              </a:lnSpc>
              <a:buAutoNum type="arabicPeriod"/>
            </a:pPr>
            <a:r>
              <a:rPr lang="en-US" sz="3200">
                <a:solidFill>
                  <a:srgbClr val="000000"/>
                </a:solidFill>
                <a:latin typeface="Canva Sans"/>
                <a:ea typeface="Canva Sans"/>
                <a:cs typeface="Canva Sans"/>
                <a:sym typeface="Canva Sans"/>
              </a:rPr>
              <a:t>需要很多人幫忙管理，政府要有好制度。</a:t>
            </a:r>
          </a:p>
          <a:p>
            <a:pPr marL="690881" lvl="1" indent="-345440" algn="l">
              <a:lnSpc>
                <a:spcPts val="4480"/>
              </a:lnSpc>
              <a:buAutoNum type="arabicPeriod"/>
            </a:pPr>
            <a:r>
              <a:rPr lang="en-US" sz="3200">
                <a:solidFill>
                  <a:srgbClr val="000000"/>
                </a:solidFill>
                <a:latin typeface="Canva Sans"/>
                <a:ea typeface="Canva Sans"/>
                <a:cs typeface="Canva Sans"/>
                <a:sym typeface="Canva Sans"/>
              </a:rPr>
              <a:t> 有的人可能不會用手機系統。</a:t>
            </a:r>
          </a:p>
        </p:txBody>
      </p:sp>
      <p:sp>
        <p:nvSpPr>
          <p:cNvPr id="23" name="TextBox 23"/>
          <p:cNvSpPr txBox="1"/>
          <p:nvPr/>
        </p:nvSpPr>
        <p:spPr>
          <a:xfrm>
            <a:off x="9214602" y="7423162"/>
            <a:ext cx="7656136" cy="2462530"/>
          </a:xfrm>
          <a:prstGeom prst="rect">
            <a:avLst/>
          </a:prstGeom>
        </p:spPr>
        <p:txBody>
          <a:bodyPr lIns="0" tIns="0" rIns="0" bIns="0" rtlCol="0" anchor="t">
            <a:spAutoFit/>
          </a:bodyPr>
          <a:lstStyle/>
          <a:p>
            <a:pPr marL="604519" lvl="1" indent="-302260" algn="l">
              <a:lnSpc>
                <a:spcPts val="3919"/>
              </a:lnSpc>
              <a:buAutoNum type="arabicPeriod"/>
            </a:pPr>
            <a:r>
              <a:rPr lang="en-US" sz="2799">
                <a:solidFill>
                  <a:srgbClr val="000000"/>
                </a:solidFill>
                <a:latin typeface="Canva Sans"/>
                <a:ea typeface="Canva Sans"/>
                <a:cs typeface="Canva Sans"/>
                <a:sym typeface="Canva Sans"/>
              </a:rPr>
              <a:t>政府可以和聯合國或非營利組織合作，一起幫忙建立系統。</a:t>
            </a:r>
          </a:p>
          <a:p>
            <a:pPr marL="604519" lvl="1" indent="-302260" algn="l">
              <a:lnSpc>
                <a:spcPts val="3919"/>
              </a:lnSpc>
              <a:buAutoNum type="arabicPeriod"/>
            </a:pPr>
            <a:r>
              <a:rPr lang="en-US" sz="2799">
                <a:solidFill>
                  <a:srgbClr val="000000"/>
                </a:solidFill>
                <a:latin typeface="Canva Sans"/>
                <a:ea typeface="Canva Sans"/>
                <a:cs typeface="Canva Sans"/>
                <a:sym typeface="Canva Sans"/>
              </a:rPr>
              <a:t> 給沒有手機的人「紙本替代券」。</a:t>
            </a:r>
          </a:p>
          <a:p>
            <a:pPr marL="604519" lvl="1" indent="-302260" algn="l">
              <a:lnSpc>
                <a:spcPts val="3919"/>
              </a:lnSpc>
              <a:buAutoNum type="arabicPeriod"/>
            </a:pPr>
            <a:r>
              <a:rPr lang="en-US" sz="2799">
                <a:solidFill>
                  <a:srgbClr val="000000"/>
                </a:solidFill>
                <a:latin typeface="Canva Sans"/>
                <a:ea typeface="Canva Sans"/>
                <a:cs typeface="Canva Sans"/>
                <a:sym typeface="Canva Sans"/>
              </a:rPr>
              <a:t> 在學校或社區中心辦教學，教大家怎麼使用數位食物券。</a:t>
            </a:r>
          </a:p>
        </p:txBody>
      </p:sp>
      <p:sp>
        <p:nvSpPr>
          <p:cNvPr id="24" name="TextBox 24"/>
          <p:cNvSpPr txBox="1"/>
          <p:nvPr/>
        </p:nvSpPr>
        <p:spPr>
          <a:xfrm>
            <a:off x="1504950" y="66452"/>
            <a:ext cx="12363450" cy="2438745"/>
          </a:xfrm>
          <a:prstGeom prst="rect">
            <a:avLst/>
          </a:prstGeom>
        </p:spPr>
        <p:txBody>
          <a:bodyPr wrap="square" lIns="0" tIns="0" rIns="0" bIns="0" rtlCol="0" anchor="t">
            <a:spAutoFit/>
          </a:bodyPr>
          <a:lstStyle/>
          <a:p>
            <a:pPr algn="just">
              <a:lnSpc>
                <a:spcPts val="9919"/>
              </a:lnSpc>
            </a:pPr>
            <a:r>
              <a:rPr lang="en-US" sz="7085" dirty="0" err="1">
                <a:solidFill>
                  <a:srgbClr val="9F5341"/>
                </a:solidFill>
                <a:latin typeface="王漢宗特黑體"/>
                <a:ea typeface="王漢宗特黑體"/>
                <a:cs typeface="王漢宗特黑體"/>
                <a:sym typeface="王漢宗特黑體"/>
              </a:rPr>
              <a:t>解決方法</a:t>
            </a:r>
            <a:r>
              <a:rPr lang="en-US" sz="7085" dirty="0">
                <a:solidFill>
                  <a:srgbClr val="9F5341"/>
                </a:solidFill>
                <a:latin typeface="王漢宗特黑體"/>
                <a:ea typeface="王漢宗特黑體"/>
                <a:cs typeface="王漢宗特黑體"/>
                <a:sym typeface="王漢宗特黑體"/>
              </a:rPr>
              <a:t>：</a:t>
            </a:r>
          </a:p>
          <a:p>
            <a:pPr algn="just">
              <a:lnSpc>
                <a:spcPts val="9919"/>
              </a:lnSpc>
              <a:spcBef>
                <a:spcPct val="0"/>
              </a:spcBef>
            </a:pPr>
            <a:r>
              <a:rPr lang="en-US" sz="7085" dirty="0" err="1">
                <a:solidFill>
                  <a:srgbClr val="9F5341"/>
                </a:solidFill>
                <a:latin typeface="王漢宗特黑體"/>
                <a:ea typeface="王漢宗特黑體"/>
                <a:cs typeface="王漢宗特黑體"/>
                <a:sym typeface="王漢宗特黑體"/>
              </a:rPr>
              <a:t>政府與國際捐助數位食物券</a:t>
            </a:r>
            <a:endParaRPr lang="en-US" sz="7085" dirty="0">
              <a:solidFill>
                <a:srgbClr val="9F5341"/>
              </a:solidFill>
              <a:latin typeface="王漢宗特黑體"/>
              <a:ea typeface="王漢宗特黑體"/>
              <a:cs typeface="王漢宗特黑體"/>
              <a:sym typeface="王漢宗特黑體"/>
            </a:endParaRPr>
          </a:p>
        </p:txBody>
      </p:sp>
      <p:sp>
        <p:nvSpPr>
          <p:cNvPr id="25" name="TextBox 21">
            <a:extLst>
              <a:ext uri="{FF2B5EF4-FFF2-40B4-BE49-F238E27FC236}">
                <a16:creationId xmlns:a16="http://schemas.microsoft.com/office/drawing/2014/main" id="{141F4936-FBD0-4940-80F5-463F9A3C3E2A}"/>
              </a:ext>
            </a:extLst>
          </p:cNvPr>
          <p:cNvSpPr txBox="1"/>
          <p:nvPr/>
        </p:nvSpPr>
        <p:spPr>
          <a:xfrm>
            <a:off x="12916247" y="168141"/>
            <a:ext cx="3156343" cy="2447732"/>
          </a:xfrm>
          <a:prstGeom prst="rect">
            <a:avLst/>
          </a:prstGeom>
        </p:spPr>
        <p:txBody>
          <a:bodyPr lIns="0" tIns="0" rIns="0" bIns="0" rtlCol="0" anchor="t">
            <a:spAutoFit/>
          </a:bodyPr>
          <a:lstStyle/>
          <a:p>
            <a:pPr algn="just">
              <a:lnSpc>
                <a:spcPts val="4735"/>
              </a:lnSpc>
            </a:pPr>
            <a:r>
              <a:rPr lang="en-US" sz="3382">
                <a:solidFill>
                  <a:srgbClr val="000000"/>
                </a:solidFill>
                <a:latin typeface="王漢宗特黑體"/>
                <a:ea typeface="王漢宗特黑體"/>
                <a:cs typeface="王漢宗特黑體"/>
                <a:sym typeface="王漢宗特黑體"/>
              </a:rPr>
              <a:t>Pluses</a:t>
            </a:r>
          </a:p>
          <a:p>
            <a:pPr algn="just">
              <a:lnSpc>
                <a:spcPts val="4735"/>
              </a:lnSpc>
            </a:pPr>
            <a:r>
              <a:rPr lang="en-US" sz="3382">
                <a:solidFill>
                  <a:srgbClr val="000000"/>
                </a:solidFill>
                <a:latin typeface="王漢宗特黑體"/>
                <a:ea typeface="王漢宗特黑體"/>
                <a:cs typeface="王漢宗特黑體"/>
                <a:sym typeface="王漢宗特黑體"/>
              </a:rPr>
              <a:t>Potentials</a:t>
            </a:r>
          </a:p>
          <a:p>
            <a:pPr algn="just">
              <a:lnSpc>
                <a:spcPts val="4735"/>
              </a:lnSpc>
            </a:pPr>
            <a:r>
              <a:rPr lang="en-US" sz="3382">
                <a:solidFill>
                  <a:srgbClr val="000000"/>
                </a:solidFill>
                <a:latin typeface="王漢宗特黑體"/>
                <a:ea typeface="王漢宗特黑體"/>
                <a:cs typeface="王漢宗特黑體"/>
                <a:sym typeface="王漢宗特黑體"/>
              </a:rPr>
              <a:t>Concerns</a:t>
            </a:r>
          </a:p>
          <a:p>
            <a:pPr algn="just">
              <a:lnSpc>
                <a:spcPts val="4735"/>
              </a:lnSpc>
            </a:pPr>
            <a:r>
              <a:rPr lang="en-US" sz="3382">
                <a:solidFill>
                  <a:srgbClr val="000000"/>
                </a:solidFill>
                <a:latin typeface="王漢宗特黑體"/>
                <a:ea typeface="王漢宗特黑體"/>
                <a:cs typeface="王漢宗特黑體"/>
                <a:sym typeface="王漢宗特黑體"/>
              </a:rPr>
              <a:t>Overcome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06854" cy="10287000"/>
          </a:xfrm>
          <a:prstGeom prst="rect">
            <a:avLst/>
          </a:prstGeom>
          <a:solidFill>
            <a:srgbClr val="FCC30B"/>
          </a:solidFill>
        </p:spPr>
        <p:txBody>
          <a:bodyPr/>
          <a:lstStyle/>
          <a:p>
            <a:endParaRPr lang="zh-TW" altLang="en-US"/>
          </a:p>
        </p:txBody>
      </p:sp>
      <p:sp>
        <p:nvSpPr>
          <p:cNvPr id="3" name="Freeform 3"/>
          <p:cNvSpPr/>
          <p:nvPr/>
        </p:nvSpPr>
        <p:spPr>
          <a:xfrm>
            <a:off x="15771611" y="342677"/>
            <a:ext cx="2132993" cy="1778383"/>
          </a:xfrm>
          <a:custGeom>
            <a:avLst/>
            <a:gdLst/>
            <a:ahLst/>
            <a:cxnLst/>
            <a:rect l="l" t="t" r="r" b="b"/>
            <a:pathLst>
              <a:path w="2132993" h="1778383">
                <a:moveTo>
                  <a:pt x="0" y="0"/>
                </a:moveTo>
                <a:lnTo>
                  <a:pt x="2132993" y="0"/>
                </a:lnTo>
                <a:lnTo>
                  <a:pt x="2132993" y="1778383"/>
                </a:lnTo>
                <a:lnTo>
                  <a:pt x="0" y="1778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4" name="Freeform 4"/>
          <p:cNvSpPr/>
          <p:nvPr/>
        </p:nvSpPr>
        <p:spPr>
          <a:xfrm>
            <a:off x="1671008" y="1741665"/>
            <a:ext cx="14868841" cy="8233621"/>
          </a:xfrm>
          <a:custGeom>
            <a:avLst/>
            <a:gdLst/>
            <a:ahLst/>
            <a:cxnLst/>
            <a:rect l="l" t="t" r="r" b="b"/>
            <a:pathLst>
              <a:path w="14868841" h="8233621">
                <a:moveTo>
                  <a:pt x="0" y="0"/>
                </a:moveTo>
                <a:lnTo>
                  <a:pt x="14868841" y="0"/>
                </a:lnTo>
                <a:lnTo>
                  <a:pt x="14868841" y="8233621"/>
                </a:lnTo>
                <a:lnTo>
                  <a:pt x="0" y="8233621"/>
                </a:lnTo>
                <a:lnTo>
                  <a:pt x="0" y="0"/>
                </a:lnTo>
                <a:close/>
              </a:path>
            </a:pathLst>
          </a:custGeom>
          <a:blipFill>
            <a:blip r:embed="rId4">
              <a:alphaModFix amt="36000"/>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5" name="TextBox 5"/>
          <p:cNvSpPr txBox="1"/>
          <p:nvPr/>
        </p:nvSpPr>
        <p:spPr>
          <a:xfrm>
            <a:off x="2406043" y="742259"/>
            <a:ext cx="14432065" cy="1192442"/>
          </a:xfrm>
          <a:prstGeom prst="rect">
            <a:avLst/>
          </a:prstGeom>
        </p:spPr>
        <p:txBody>
          <a:bodyPr lIns="0" tIns="0" rIns="0" bIns="0" rtlCol="0" anchor="t">
            <a:spAutoFit/>
          </a:bodyPr>
          <a:lstStyle/>
          <a:p>
            <a:pPr algn="ctr">
              <a:lnSpc>
                <a:spcPts val="10103"/>
              </a:lnSpc>
            </a:pPr>
            <a:r>
              <a:rPr lang="en-US" sz="7216" dirty="0" err="1">
                <a:solidFill>
                  <a:srgbClr val="000000"/>
                </a:solidFill>
                <a:latin typeface="王漢宗特黑體"/>
                <a:ea typeface="王漢宗特黑體"/>
                <a:cs typeface="王漢宗特黑體"/>
                <a:sym typeface="王漢宗特黑體"/>
              </a:rPr>
              <a:t>今日</a:t>
            </a:r>
            <a:r>
              <a:rPr lang="zh-TW" altLang="en-US" sz="7216" dirty="0">
                <a:solidFill>
                  <a:srgbClr val="000000"/>
                </a:solidFill>
                <a:latin typeface="王漢宗特黑體"/>
                <a:ea typeface="王漢宗特黑體"/>
                <a:cs typeface="王漢宗特黑體"/>
                <a:sym typeface="王漢宗特黑體"/>
              </a:rPr>
              <a:t>攻略</a:t>
            </a:r>
            <a:r>
              <a:rPr lang="en-US" altLang="zh-TW" sz="7216" dirty="0">
                <a:solidFill>
                  <a:srgbClr val="000000"/>
                </a:solidFill>
                <a:latin typeface="王漢宗特黑體"/>
                <a:ea typeface="王漢宗特黑體"/>
                <a:cs typeface="王漢宗特黑體"/>
                <a:sym typeface="王漢宗特黑體"/>
              </a:rPr>
              <a:t>1.0</a:t>
            </a:r>
            <a:r>
              <a:rPr lang="en-US" sz="7216" dirty="0">
                <a:solidFill>
                  <a:srgbClr val="000000"/>
                </a:solidFill>
                <a:latin typeface="王漢宗特黑體"/>
                <a:ea typeface="王漢宗特黑體"/>
                <a:cs typeface="王漢宗特黑體"/>
                <a:sym typeface="王漢宗特黑體"/>
              </a:rPr>
              <a:t>：</a:t>
            </a:r>
          </a:p>
        </p:txBody>
      </p:sp>
      <p:sp>
        <p:nvSpPr>
          <p:cNvPr id="6" name="TextBox 6"/>
          <p:cNvSpPr txBox="1"/>
          <p:nvPr/>
        </p:nvSpPr>
        <p:spPr>
          <a:xfrm>
            <a:off x="4876800" y="2934107"/>
            <a:ext cx="9112493" cy="6786986"/>
          </a:xfrm>
          <a:prstGeom prst="rect">
            <a:avLst/>
          </a:prstGeom>
        </p:spPr>
        <p:txBody>
          <a:bodyPr lIns="0" tIns="0" rIns="0" bIns="0" rtlCol="0" anchor="t">
            <a:spAutoFit/>
          </a:bodyPr>
          <a:lstStyle/>
          <a:p>
            <a:pPr algn="ctr">
              <a:lnSpc>
                <a:spcPts val="13474"/>
              </a:lnSpc>
            </a:pPr>
            <a:r>
              <a:rPr lang="zh-TW" altLang="en-US" sz="9624" dirty="0">
                <a:solidFill>
                  <a:srgbClr val="000000"/>
                </a:solidFill>
                <a:latin typeface="王漢宗特黑體"/>
                <a:ea typeface="王漢宗特黑體"/>
                <a:cs typeface="王漢宗特黑體"/>
                <a:sym typeface="王漢宗特黑體"/>
              </a:rPr>
              <a:t>深入探討</a:t>
            </a:r>
            <a:endParaRPr lang="en-US" altLang="zh-TW" sz="9624" dirty="0">
              <a:solidFill>
                <a:srgbClr val="000000"/>
              </a:solidFill>
              <a:latin typeface="王漢宗特黑體"/>
              <a:ea typeface="王漢宗特黑體"/>
              <a:cs typeface="王漢宗特黑體"/>
              <a:sym typeface="王漢宗特黑體"/>
            </a:endParaRPr>
          </a:p>
          <a:p>
            <a:pPr algn="ctr">
              <a:lnSpc>
                <a:spcPts val="13474"/>
              </a:lnSpc>
            </a:pPr>
            <a:r>
              <a:rPr lang="en-US" sz="9624" dirty="0" err="1">
                <a:solidFill>
                  <a:srgbClr val="000000"/>
                </a:solidFill>
                <a:latin typeface="王漢宗特黑體"/>
                <a:ea typeface="王漢宗特黑體"/>
                <a:cs typeface="王漢宗特黑體"/>
                <a:sym typeface="王漢宗特黑體"/>
              </a:rPr>
              <a:t>解決方案</a:t>
            </a:r>
            <a:r>
              <a:rPr lang="zh-TW" altLang="en-US" sz="9624" dirty="0">
                <a:solidFill>
                  <a:srgbClr val="000000"/>
                </a:solidFill>
                <a:latin typeface="王漢宗特黑體"/>
                <a:ea typeface="王漢宗特黑體"/>
                <a:cs typeface="王漢宗特黑體"/>
                <a:sym typeface="王漢宗特黑體"/>
              </a:rPr>
              <a:t>的</a:t>
            </a:r>
            <a:endParaRPr lang="en-US" altLang="zh-TW" sz="9624" dirty="0">
              <a:solidFill>
                <a:srgbClr val="000000"/>
              </a:solidFill>
              <a:latin typeface="王漢宗特黑體"/>
              <a:ea typeface="王漢宗特黑體"/>
              <a:cs typeface="王漢宗特黑體"/>
              <a:sym typeface="王漢宗特黑體"/>
            </a:endParaRPr>
          </a:p>
          <a:p>
            <a:pPr algn="ctr">
              <a:lnSpc>
                <a:spcPts val="13474"/>
              </a:lnSpc>
            </a:pPr>
            <a:r>
              <a:rPr lang="zh-TW" altLang="en-US" sz="9624" dirty="0">
                <a:solidFill>
                  <a:srgbClr val="000000"/>
                </a:solidFill>
                <a:latin typeface="王漢宗特黑體"/>
                <a:ea typeface="王漢宗特黑體"/>
                <a:cs typeface="王漢宗特黑體"/>
                <a:sym typeface="王漢宗特黑體"/>
              </a:rPr>
              <a:t>影響層面</a:t>
            </a:r>
            <a:endParaRPr lang="en-US" altLang="zh-TW" sz="9624" dirty="0">
              <a:solidFill>
                <a:srgbClr val="000000"/>
              </a:solidFill>
              <a:latin typeface="王漢宗特黑體"/>
              <a:ea typeface="王漢宗特黑體"/>
              <a:cs typeface="王漢宗特黑體"/>
              <a:sym typeface="王漢宗特黑體"/>
            </a:endParaRPr>
          </a:p>
          <a:p>
            <a:pPr algn="ctr">
              <a:lnSpc>
                <a:spcPts val="13474"/>
              </a:lnSpc>
            </a:pPr>
            <a:endParaRPr lang="en-US" sz="9624" dirty="0">
              <a:solidFill>
                <a:srgbClr val="000000"/>
              </a:solidFill>
              <a:latin typeface="王漢宗特黑體"/>
              <a:ea typeface="王漢宗特黑體"/>
              <a:cs typeface="王漢宗特黑體"/>
              <a:sym typeface="王漢宗特黑體"/>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A739DA19-267A-4ECB-A409-6B27C7FE1221}"/>
              </a:ext>
            </a:extLst>
          </p:cNvPr>
          <p:cNvPicPr>
            <a:picLocks noChangeAspect="1"/>
          </p:cNvPicPr>
          <p:nvPr/>
        </p:nvPicPr>
        <p:blipFill>
          <a:blip r:embed="rId2"/>
          <a:stretch>
            <a:fillRect/>
          </a:stretch>
        </p:blipFill>
        <p:spPr>
          <a:xfrm>
            <a:off x="1026387" y="594148"/>
            <a:ext cx="16235226" cy="9098703"/>
          </a:xfrm>
          <a:prstGeom prst="rect">
            <a:avLst/>
          </a:prstGeom>
        </p:spPr>
      </p:pic>
      <p:sp>
        <p:nvSpPr>
          <p:cNvPr id="2" name="AutoShape 2"/>
          <p:cNvSpPr/>
          <p:nvPr/>
        </p:nvSpPr>
        <p:spPr>
          <a:xfrm>
            <a:off x="0" y="0"/>
            <a:ext cx="406854" cy="10287000"/>
          </a:xfrm>
          <a:prstGeom prst="rect">
            <a:avLst/>
          </a:prstGeom>
          <a:solidFill>
            <a:srgbClr val="FCC30B"/>
          </a:solidFill>
        </p:spPr>
        <p:txBody>
          <a:bodyPr/>
          <a:lstStyle/>
          <a:p>
            <a:endParaRPr lang="zh-TW" altLang="en-US"/>
          </a:p>
        </p:txBody>
      </p:sp>
      <p:sp>
        <p:nvSpPr>
          <p:cNvPr id="3" name="Freeform 3"/>
          <p:cNvSpPr/>
          <p:nvPr/>
        </p:nvSpPr>
        <p:spPr>
          <a:xfrm>
            <a:off x="15771611" y="342677"/>
            <a:ext cx="2132993" cy="1778383"/>
          </a:xfrm>
          <a:custGeom>
            <a:avLst/>
            <a:gdLst/>
            <a:ahLst/>
            <a:cxnLst/>
            <a:rect l="l" t="t" r="r" b="b"/>
            <a:pathLst>
              <a:path w="2132993" h="1778383">
                <a:moveTo>
                  <a:pt x="0" y="0"/>
                </a:moveTo>
                <a:lnTo>
                  <a:pt x="2132993" y="0"/>
                </a:lnTo>
                <a:lnTo>
                  <a:pt x="2132993" y="1778383"/>
                </a:lnTo>
                <a:lnTo>
                  <a:pt x="0" y="1778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sp>
        <p:nvSpPr>
          <p:cNvPr id="5" name="Freeform 5"/>
          <p:cNvSpPr/>
          <p:nvPr/>
        </p:nvSpPr>
        <p:spPr>
          <a:xfrm>
            <a:off x="802640" y="8007484"/>
            <a:ext cx="1485783" cy="1410143"/>
          </a:xfrm>
          <a:custGeom>
            <a:avLst/>
            <a:gdLst/>
            <a:ahLst/>
            <a:cxnLst/>
            <a:rect l="l" t="t" r="r" b="b"/>
            <a:pathLst>
              <a:path w="1485783" h="1410143">
                <a:moveTo>
                  <a:pt x="0" y="0"/>
                </a:moveTo>
                <a:lnTo>
                  <a:pt x="1485783" y="0"/>
                </a:lnTo>
                <a:lnTo>
                  <a:pt x="1485783" y="1410143"/>
                </a:lnTo>
                <a:lnTo>
                  <a:pt x="0" y="14101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sp>
        <p:nvSpPr>
          <p:cNvPr id="4" name="文字方塊 3">
            <a:extLst>
              <a:ext uri="{FF2B5EF4-FFF2-40B4-BE49-F238E27FC236}">
                <a16:creationId xmlns:a16="http://schemas.microsoft.com/office/drawing/2014/main" id="{8230192B-63C0-42E3-A722-BFD638C320E6}"/>
              </a:ext>
            </a:extLst>
          </p:cNvPr>
          <p:cNvSpPr txBox="1"/>
          <p:nvPr/>
        </p:nvSpPr>
        <p:spPr>
          <a:xfrm>
            <a:off x="5370902" y="493204"/>
            <a:ext cx="3352800" cy="1477328"/>
          </a:xfrm>
          <a:prstGeom prst="rect">
            <a:avLst/>
          </a:prstGeom>
          <a:noFill/>
        </p:spPr>
        <p:txBody>
          <a:bodyPr wrap="square" rtlCol="0">
            <a:spAutoFit/>
          </a:bodyPr>
          <a:lstStyle/>
          <a:p>
            <a:r>
              <a:rPr lang="en-US" altLang="zh-TW" sz="3600" dirty="0" err="1">
                <a:solidFill>
                  <a:srgbClr val="9F5341"/>
                </a:solidFill>
                <a:latin typeface="王漢宗特黑體"/>
                <a:ea typeface="王漢宗特黑體"/>
                <a:cs typeface="王漢宗特黑體"/>
                <a:sym typeface="王漢宗特黑體"/>
              </a:rPr>
              <a:t>政府與國際捐助數位食物券</a:t>
            </a:r>
            <a:endParaRPr lang="en-US" altLang="zh-TW" sz="3600" dirty="0">
              <a:solidFill>
                <a:srgbClr val="9F5341"/>
              </a:solidFill>
              <a:latin typeface="王漢宗特黑體"/>
              <a:ea typeface="王漢宗特黑體"/>
              <a:cs typeface="王漢宗特黑體"/>
              <a:sym typeface="王漢宗特黑體"/>
            </a:endParaRPr>
          </a:p>
          <a:p>
            <a:endParaRPr lang="zh-TW" altLang="en-US" dirty="0"/>
          </a:p>
        </p:txBody>
      </p:sp>
      <p:sp>
        <p:nvSpPr>
          <p:cNvPr id="8" name="文字方塊 7">
            <a:extLst>
              <a:ext uri="{FF2B5EF4-FFF2-40B4-BE49-F238E27FC236}">
                <a16:creationId xmlns:a16="http://schemas.microsoft.com/office/drawing/2014/main" id="{D4176E17-767A-4167-8190-3956E69CA0F1}"/>
              </a:ext>
            </a:extLst>
          </p:cNvPr>
          <p:cNvSpPr txBox="1"/>
          <p:nvPr/>
        </p:nvSpPr>
        <p:spPr>
          <a:xfrm>
            <a:off x="7620000" y="5295900"/>
            <a:ext cx="3352800" cy="1354217"/>
          </a:xfrm>
          <a:prstGeom prst="rect">
            <a:avLst/>
          </a:prstGeom>
          <a:noFill/>
        </p:spPr>
        <p:txBody>
          <a:bodyPr wrap="square" rtlCol="0">
            <a:spAutoFit/>
          </a:bodyPr>
          <a:lstStyle/>
          <a:p>
            <a:r>
              <a:rPr lang="en-US" altLang="zh-TW" sz="3200" dirty="0" err="1">
                <a:latin typeface="王漢宗特黑體"/>
                <a:ea typeface="王漢宗特黑體"/>
                <a:cs typeface="王漢宗特黑體"/>
                <a:sym typeface="王漢宗特黑體"/>
              </a:rPr>
              <a:t>政府與國際捐</a:t>
            </a:r>
            <a:endParaRPr lang="en-US" altLang="zh-TW" sz="3200" dirty="0">
              <a:latin typeface="王漢宗特黑體"/>
              <a:ea typeface="王漢宗特黑體"/>
              <a:cs typeface="王漢宗特黑體"/>
              <a:sym typeface="王漢宗特黑體"/>
            </a:endParaRPr>
          </a:p>
          <a:p>
            <a:r>
              <a:rPr lang="en-US" altLang="zh-TW" sz="3200" dirty="0" err="1">
                <a:latin typeface="王漢宗特黑體"/>
                <a:ea typeface="王漢宗特黑體"/>
                <a:cs typeface="王漢宗特黑體"/>
                <a:sym typeface="王漢宗特黑體"/>
              </a:rPr>
              <a:t>助數位食物券</a:t>
            </a:r>
            <a:endParaRPr lang="en-US" altLang="zh-TW" sz="3200" dirty="0">
              <a:latin typeface="王漢宗特黑體"/>
              <a:ea typeface="王漢宗特黑體"/>
              <a:cs typeface="王漢宗特黑體"/>
              <a:sym typeface="王漢宗特黑體"/>
            </a:endParaRPr>
          </a:p>
          <a:p>
            <a:endParaRPr lang="zh-TW" altLang="en-US" dirty="0"/>
          </a:p>
        </p:txBody>
      </p:sp>
      <p:sp>
        <p:nvSpPr>
          <p:cNvPr id="6" name="箭號: 向下 5">
            <a:extLst>
              <a:ext uri="{FF2B5EF4-FFF2-40B4-BE49-F238E27FC236}">
                <a16:creationId xmlns:a16="http://schemas.microsoft.com/office/drawing/2014/main" id="{1DBCA4B4-A98C-B95E-90AF-8BA28FE0D0AF}"/>
              </a:ext>
            </a:extLst>
          </p:cNvPr>
          <p:cNvSpPr/>
          <p:nvPr/>
        </p:nvSpPr>
        <p:spPr>
          <a:xfrm>
            <a:off x="6936596" y="5553908"/>
            <a:ext cx="563880" cy="838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箭號: 向下 9">
            <a:extLst>
              <a:ext uri="{FF2B5EF4-FFF2-40B4-BE49-F238E27FC236}">
                <a16:creationId xmlns:a16="http://schemas.microsoft.com/office/drawing/2014/main" id="{BBD89DA8-A098-32B5-61EE-9E826EBC0CED}"/>
              </a:ext>
            </a:extLst>
          </p:cNvPr>
          <p:cNvSpPr/>
          <p:nvPr/>
        </p:nvSpPr>
        <p:spPr>
          <a:xfrm>
            <a:off x="10408920" y="5526596"/>
            <a:ext cx="563880" cy="838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4A3A9645-6BA7-6E53-930C-6E4970D1B2CB}"/>
              </a:ext>
            </a:extLst>
          </p:cNvPr>
          <p:cNvSpPr txBox="1"/>
          <p:nvPr/>
        </p:nvSpPr>
        <p:spPr>
          <a:xfrm>
            <a:off x="2257716" y="2378161"/>
            <a:ext cx="990600" cy="923330"/>
          </a:xfrm>
          <a:prstGeom prst="rect">
            <a:avLst/>
          </a:prstGeom>
          <a:noFill/>
        </p:spPr>
        <p:txBody>
          <a:bodyPr wrap="square">
            <a:spAutoFit/>
          </a:bodyPr>
          <a:lstStyle/>
          <a:p>
            <a:r>
              <a:rPr lang="en-US" altLang="zh-TW" sz="5400" dirty="0">
                <a:solidFill>
                  <a:srgbClr val="9F5341"/>
                </a:solidFill>
                <a:latin typeface="Work Sans Medium" panose="020F0502020204030204" pitchFamily="2" charset="0"/>
                <a:ea typeface="王漢宗特黑體"/>
                <a:cs typeface="王漢宗特黑體"/>
                <a:sym typeface="王漢宗特黑體"/>
              </a:rPr>
              <a:t>①</a:t>
            </a:r>
            <a:endParaRPr lang="zh-TW" altLang="en-US" sz="5400" dirty="0"/>
          </a:p>
        </p:txBody>
      </p:sp>
      <p:sp>
        <p:nvSpPr>
          <p:cNvPr id="13" name="文字方塊 12">
            <a:extLst>
              <a:ext uri="{FF2B5EF4-FFF2-40B4-BE49-F238E27FC236}">
                <a16:creationId xmlns:a16="http://schemas.microsoft.com/office/drawing/2014/main" id="{F1B30120-0744-2166-E4C8-95F020ACEEBF}"/>
              </a:ext>
            </a:extLst>
          </p:cNvPr>
          <p:cNvSpPr txBox="1"/>
          <p:nvPr/>
        </p:nvSpPr>
        <p:spPr>
          <a:xfrm>
            <a:off x="1267116" y="6017147"/>
            <a:ext cx="990600" cy="923330"/>
          </a:xfrm>
          <a:prstGeom prst="rect">
            <a:avLst/>
          </a:prstGeom>
          <a:noFill/>
        </p:spPr>
        <p:txBody>
          <a:bodyPr wrap="square">
            <a:spAutoFit/>
          </a:bodyPr>
          <a:lstStyle/>
          <a:p>
            <a:r>
              <a:rPr lang="en-US" altLang="zh-TW" sz="5400" dirty="0">
                <a:solidFill>
                  <a:srgbClr val="9F5341"/>
                </a:solidFill>
                <a:latin typeface="Work Sans Medium" panose="020F0502020204030204" pitchFamily="2" charset="0"/>
                <a:ea typeface="王漢宗特黑體"/>
                <a:cs typeface="王漢宗特黑體"/>
                <a:sym typeface="王漢宗特黑體"/>
              </a:rPr>
              <a:t>②</a:t>
            </a:r>
            <a:endParaRPr lang="zh-TW" altLang="en-US" sz="5400" dirty="0"/>
          </a:p>
        </p:txBody>
      </p:sp>
      <p:sp>
        <p:nvSpPr>
          <p:cNvPr id="14" name="文字方塊 13">
            <a:extLst>
              <a:ext uri="{FF2B5EF4-FFF2-40B4-BE49-F238E27FC236}">
                <a16:creationId xmlns:a16="http://schemas.microsoft.com/office/drawing/2014/main" id="{84D1C2AE-6EFC-7AA5-E440-994CD5E35CC2}"/>
              </a:ext>
            </a:extLst>
          </p:cNvPr>
          <p:cNvSpPr txBox="1"/>
          <p:nvPr/>
        </p:nvSpPr>
        <p:spPr>
          <a:xfrm>
            <a:off x="9601200" y="2406025"/>
            <a:ext cx="990600" cy="923330"/>
          </a:xfrm>
          <a:prstGeom prst="rect">
            <a:avLst/>
          </a:prstGeom>
          <a:noFill/>
        </p:spPr>
        <p:txBody>
          <a:bodyPr wrap="square">
            <a:spAutoFit/>
          </a:bodyPr>
          <a:lstStyle/>
          <a:p>
            <a:r>
              <a:rPr lang="en-US" altLang="zh-TW" sz="5400" dirty="0">
                <a:solidFill>
                  <a:srgbClr val="9F5341"/>
                </a:solidFill>
                <a:latin typeface="Work Sans Medium" panose="020F0502020204030204" pitchFamily="2" charset="0"/>
                <a:ea typeface="王漢宗特黑體"/>
                <a:cs typeface="王漢宗特黑體"/>
                <a:sym typeface="王漢宗特黑體"/>
              </a:rPr>
              <a:t>①</a:t>
            </a:r>
            <a:endParaRPr lang="zh-TW" altLang="en-US" sz="5400" dirty="0"/>
          </a:p>
        </p:txBody>
      </p:sp>
      <p:sp>
        <p:nvSpPr>
          <p:cNvPr id="15" name="文字方塊 14">
            <a:extLst>
              <a:ext uri="{FF2B5EF4-FFF2-40B4-BE49-F238E27FC236}">
                <a16:creationId xmlns:a16="http://schemas.microsoft.com/office/drawing/2014/main" id="{5F212ABB-3E4B-A711-8A85-DC2653F781C4}"/>
              </a:ext>
            </a:extLst>
          </p:cNvPr>
          <p:cNvSpPr txBox="1"/>
          <p:nvPr/>
        </p:nvSpPr>
        <p:spPr>
          <a:xfrm>
            <a:off x="16097209" y="6188452"/>
            <a:ext cx="990600" cy="923330"/>
          </a:xfrm>
          <a:prstGeom prst="rect">
            <a:avLst/>
          </a:prstGeom>
          <a:noFill/>
        </p:spPr>
        <p:txBody>
          <a:bodyPr wrap="square">
            <a:spAutoFit/>
          </a:bodyPr>
          <a:lstStyle/>
          <a:p>
            <a:r>
              <a:rPr lang="en-US" altLang="zh-TW" sz="5400" dirty="0">
                <a:solidFill>
                  <a:srgbClr val="9F5341"/>
                </a:solidFill>
                <a:latin typeface="Work Sans Medium" panose="020F0502020204030204" pitchFamily="2" charset="0"/>
                <a:ea typeface="王漢宗特黑體"/>
                <a:cs typeface="王漢宗特黑體"/>
                <a:sym typeface="王漢宗特黑體"/>
              </a:rPr>
              <a:t>②</a:t>
            </a:r>
            <a:endParaRPr lang="zh-TW" altLang="en-US" sz="5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1A58C5-5EE6-42F7-B471-9CF9254E7866}"/>
              </a:ext>
            </a:extLst>
          </p:cNvPr>
          <p:cNvSpPr/>
          <p:nvPr/>
        </p:nvSpPr>
        <p:spPr>
          <a:xfrm>
            <a:off x="2057400" y="2324100"/>
            <a:ext cx="14478000" cy="6629400"/>
          </a:xfrm>
          <a:prstGeom prst="rect">
            <a:avLst/>
          </a:prstGeom>
          <a:solidFill>
            <a:srgbClr val="F8CF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A9068E5D-C454-4497-906C-8E75FCE0C16E}"/>
              </a:ext>
            </a:extLst>
          </p:cNvPr>
          <p:cNvSpPr txBox="1"/>
          <p:nvPr/>
        </p:nvSpPr>
        <p:spPr>
          <a:xfrm>
            <a:off x="4114800" y="342677"/>
            <a:ext cx="8991600" cy="1938992"/>
          </a:xfrm>
          <a:prstGeom prst="rect">
            <a:avLst/>
          </a:prstGeom>
          <a:noFill/>
        </p:spPr>
        <p:txBody>
          <a:bodyPr wrap="square">
            <a:spAutoFit/>
          </a:bodyPr>
          <a:lstStyle/>
          <a:p>
            <a:r>
              <a:rPr lang="zh-TW" altLang="en-US" sz="6000" b="1" i="0" dirty="0">
                <a:effectLst/>
                <a:latin typeface="標楷體" panose="03000509000000000000" pitchFamily="65" charset="-120"/>
                <a:ea typeface="標楷體" panose="03000509000000000000" pitchFamily="65" charset="-120"/>
              </a:rPr>
              <a:t>這個挑戰對本國的影響？</a:t>
            </a:r>
            <a:endParaRPr lang="zh-TW" altLang="en-US" sz="6000" dirty="0">
              <a:effectLst/>
              <a:latin typeface="標楷體" panose="03000509000000000000" pitchFamily="65" charset="-120"/>
              <a:ea typeface="標楷體" panose="03000509000000000000" pitchFamily="65" charset="-120"/>
            </a:endParaRPr>
          </a:p>
          <a:p>
            <a:r>
              <a:rPr lang="zh-TW" altLang="en-US" sz="6000" b="1" i="0" dirty="0">
                <a:effectLst/>
                <a:latin typeface="標楷體" panose="03000509000000000000" pitchFamily="65" charset="-120"/>
                <a:ea typeface="標楷體" panose="03000509000000000000" pitchFamily="65" charset="-120"/>
              </a:rPr>
              <a:t>（人、事、物）</a:t>
            </a:r>
            <a:endParaRPr lang="zh-TW" altLang="en-US" sz="6000" dirty="0">
              <a:effectLst/>
              <a:latin typeface="標楷體" panose="03000509000000000000" pitchFamily="65" charset="-120"/>
              <a:ea typeface="標楷體" panose="03000509000000000000" pitchFamily="65" charset="-120"/>
            </a:endParaRPr>
          </a:p>
        </p:txBody>
      </p:sp>
      <p:sp>
        <p:nvSpPr>
          <p:cNvPr id="5" name="Freeform 3">
            <a:extLst>
              <a:ext uri="{FF2B5EF4-FFF2-40B4-BE49-F238E27FC236}">
                <a16:creationId xmlns:a16="http://schemas.microsoft.com/office/drawing/2014/main" id="{9A42D834-077B-4625-9D51-290EBC8E3855}"/>
              </a:ext>
            </a:extLst>
          </p:cNvPr>
          <p:cNvSpPr/>
          <p:nvPr/>
        </p:nvSpPr>
        <p:spPr>
          <a:xfrm>
            <a:off x="15771611" y="342677"/>
            <a:ext cx="2132993" cy="1778383"/>
          </a:xfrm>
          <a:custGeom>
            <a:avLst/>
            <a:gdLst/>
            <a:ahLst/>
            <a:cxnLst/>
            <a:rect l="l" t="t" r="r" b="b"/>
            <a:pathLst>
              <a:path w="2132993" h="1778383">
                <a:moveTo>
                  <a:pt x="0" y="0"/>
                </a:moveTo>
                <a:lnTo>
                  <a:pt x="2132993" y="0"/>
                </a:lnTo>
                <a:lnTo>
                  <a:pt x="2132993" y="1778383"/>
                </a:lnTo>
                <a:lnTo>
                  <a:pt x="0" y="1778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2" name="文字方塊 1">
            <a:extLst>
              <a:ext uri="{FF2B5EF4-FFF2-40B4-BE49-F238E27FC236}">
                <a16:creationId xmlns:a16="http://schemas.microsoft.com/office/drawing/2014/main" id="{FAB08858-3A35-E3F1-3D2E-101B32B88E81}"/>
              </a:ext>
            </a:extLst>
          </p:cNvPr>
          <p:cNvSpPr txBox="1"/>
          <p:nvPr/>
        </p:nvSpPr>
        <p:spPr>
          <a:xfrm>
            <a:off x="3429000" y="2884200"/>
            <a:ext cx="11963400" cy="4832092"/>
          </a:xfrm>
          <a:prstGeom prst="rect">
            <a:avLst/>
          </a:prstGeom>
          <a:noFill/>
        </p:spPr>
        <p:txBody>
          <a:bodyPr wrap="square" rtlCol="0">
            <a:spAutoFit/>
          </a:bodyPr>
          <a:lstStyle/>
          <a:p>
            <a:r>
              <a:rPr lang="zh-TW" altLang="en-US" sz="4400" dirty="0">
                <a:latin typeface="標楷體" panose="03000509000000000000" pitchFamily="65" charset="-120"/>
                <a:ea typeface="標楷體" panose="03000509000000000000" pitchFamily="65" charset="-120"/>
              </a:rPr>
              <a:t>斯里蘭卡</a:t>
            </a:r>
            <a:r>
              <a:rPr lang="zh-TW" altLang="en-US" sz="4400" b="1" dirty="0">
                <a:latin typeface="標楷體" panose="03000509000000000000" pitchFamily="65" charset="-120"/>
                <a:ea typeface="標楷體" panose="03000509000000000000" pitchFamily="65" charset="-120"/>
              </a:rPr>
              <a:t>並沒有普遍實施數位食物券計畫</a:t>
            </a:r>
            <a:r>
              <a:rPr lang="zh-TW" altLang="en-US" sz="4400" dirty="0">
                <a:latin typeface="標楷體" panose="03000509000000000000" pitchFamily="65" charset="-120"/>
                <a:ea typeface="標楷體" panose="03000509000000000000" pitchFamily="65" charset="-120"/>
              </a:rPr>
              <a:t>。 </a:t>
            </a:r>
            <a:endParaRPr lang="en-US" altLang="zh-TW" sz="4400" dirty="0">
              <a:latin typeface="標楷體" panose="03000509000000000000" pitchFamily="65" charset="-120"/>
              <a:ea typeface="標楷體" panose="03000509000000000000" pitchFamily="65" charset="-120"/>
            </a:endParaRPr>
          </a:p>
          <a:p>
            <a:r>
              <a:rPr lang="zh-TW" altLang="en-US" sz="4400" dirty="0">
                <a:latin typeface="標楷體" panose="03000509000000000000" pitchFamily="65" charset="-120"/>
                <a:ea typeface="標楷體" panose="03000509000000000000" pitchFamily="65" charset="-120"/>
              </a:rPr>
              <a:t>當地主要的食物券機制是政府在特定情況下發放的</a:t>
            </a:r>
            <a:r>
              <a:rPr lang="zh-TW" altLang="en-US" sz="4400" b="1" dirty="0">
                <a:latin typeface="標楷體" panose="03000509000000000000" pitchFamily="65" charset="-120"/>
                <a:ea typeface="標楷體" panose="03000509000000000000" pitchFamily="65" charset="-120"/>
              </a:rPr>
              <a:t>實體補助</a:t>
            </a:r>
            <a:r>
              <a:rPr lang="zh-TW" altLang="en-US" sz="4400" dirty="0">
                <a:latin typeface="標楷體" panose="03000509000000000000" pitchFamily="65" charset="-120"/>
                <a:ea typeface="標楷體" panose="03000509000000000000" pitchFamily="65" charset="-120"/>
              </a:rPr>
              <a:t>，斯里蘭卡政府可能透過實體補助或津貼來幫助有需要的人，但這與數位食物券不同，而不是像許多國家那樣使用數位化系統來發放或領取食物券。除了食物券，政府還可能</a:t>
            </a:r>
            <a:r>
              <a:rPr lang="zh-TW" altLang="en-US" sz="4400" b="1" dirty="0">
                <a:latin typeface="標楷體" panose="03000509000000000000" pitchFamily="65" charset="-120"/>
                <a:ea typeface="標楷體" panose="03000509000000000000" pitchFamily="65" charset="-120"/>
              </a:rPr>
              <a:t>提供其他形式的補助</a:t>
            </a:r>
            <a:r>
              <a:rPr lang="zh-TW" altLang="en-US" sz="4400" dirty="0">
                <a:latin typeface="標楷體" panose="03000509000000000000" pitchFamily="65" charset="-120"/>
                <a:ea typeface="標楷體" panose="03000509000000000000" pitchFamily="65" charset="-120"/>
              </a:rPr>
              <a:t>，例如針對特定群體的</a:t>
            </a:r>
            <a:r>
              <a:rPr lang="zh-TW" altLang="en-US" sz="4400" b="1" dirty="0">
                <a:latin typeface="標楷體" panose="03000509000000000000" pitchFamily="65" charset="-120"/>
                <a:ea typeface="標楷體" panose="03000509000000000000" pitchFamily="65" charset="-120"/>
              </a:rPr>
              <a:t>現金援助</a:t>
            </a:r>
            <a:r>
              <a:rPr lang="zh-TW" altLang="en-US" sz="44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72646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TotalTime>
  <Words>849</Words>
  <Application>Microsoft Office PowerPoint</Application>
  <PresentationFormat>自訂</PresentationFormat>
  <Paragraphs>123</Paragraphs>
  <Slides>18</Slides>
  <Notes>0</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18</vt:i4>
      </vt:variant>
    </vt:vector>
  </HeadingPairs>
  <TitlesOfParts>
    <vt:vector size="29" baseType="lpstr">
      <vt:lpstr>Canva Sans Bold</vt:lpstr>
      <vt:lpstr>Canva Sans</vt:lpstr>
      <vt:lpstr>Gagalin</vt:lpstr>
      <vt:lpstr>Arial</vt:lpstr>
      <vt:lpstr>Calibri</vt:lpstr>
      <vt:lpstr>Telegraf Bold</vt:lpstr>
      <vt:lpstr>微軟正黑體</vt:lpstr>
      <vt:lpstr>標楷體</vt:lpstr>
      <vt:lpstr>王漢宗特黑體</vt:lpstr>
      <vt:lpstr>Work Sans Medium</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114模聯第三次上課</dc:title>
  <dc:creator>YFES</dc:creator>
  <cp:lastModifiedBy>陳立蓁</cp:lastModifiedBy>
  <cp:revision>14</cp:revision>
  <dcterms:created xsi:type="dcterms:W3CDTF">2006-08-16T00:00:00Z</dcterms:created>
  <dcterms:modified xsi:type="dcterms:W3CDTF">2025-10-19T02:23:15Z</dcterms:modified>
  <dc:identifier>DAG0ziFjVik</dc:identifier>
</cp:coreProperties>
</file>